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2" r:id="rId1"/>
  </p:sldMasterIdLst>
  <p:notesMasterIdLst>
    <p:notesMasterId r:id="rId17"/>
  </p:notesMasterIdLst>
  <p:sldIdLst>
    <p:sldId id="610" r:id="rId2"/>
    <p:sldId id="614" r:id="rId3"/>
    <p:sldId id="539" r:id="rId4"/>
    <p:sldId id="613" r:id="rId5"/>
    <p:sldId id="479" r:id="rId6"/>
    <p:sldId id="525" r:id="rId7"/>
    <p:sldId id="602" r:id="rId8"/>
    <p:sldId id="598" r:id="rId9"/>
    <p:sldId id="586" r:id="rId10"/>
    <p:sldId id="601" r:id="rId11"/>
    <p:sldId id="594" r:id="rId12"/>
    <p:sldId id="583" r:id="rId13"/>
    <p:sldId id="606" r:id="rId14"/>
    <p:sldId id="608" r:id="rId15"/>
    <p:sldId id="609" r:id="rId1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94610"/>
  </p:normalViewPr>
  <p:slideViewPr>
    <p:cSldViewPr snapToGrid="0" snapToObjects="1">
      <p:cViewPr varScale="1">
        <p:scale>
          <a:sx n="75" d="100"/>
          <a:sy n="75" d="100"/>
        </p:scale>
        <p:origin x="1190" y="53"/>
      </p:cViewPr>
      <p:guideLst>
        <p:guide orient="horz" pos="2160"/>
        <p:guide pos="2880"/>
      </p:guideLst>
    </p:cSldViewPr>
  </p:slideViewPr>
  <p:notesTextViewPr>
    <p:cViewPr>
      <p:scale>
        <a:sx n="25" d="100"/>
        <a:sy n="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1178" cy="468789"/>
          </a:xfrm>
          <a:prstGeom prst="rect">
            <a:avLst/>
          </a:prstGeom>
        </p:spPr>
        <p:txBody>
          <a:bodyPr vert="horz" lIns="91533" tIns="45767" rIns="91533" bIns="45767" rtlCol="0"/>
          <a:lstStyle>
            <a:lvl1pPr algn="l">
              <a:defRPr sz="1200"/>
            </a:lvl1pPr>
          </a:lstStyle>
          <a:p>
            <a:endParaRPr lang="en-US"/>
          </a:p>
        </p:txBody>
      </p:sp>
      <p:sp>
        <p:nvSpPr>
          <p:cNvPr id="3" name="Date Placeholder 2"/>
          <p:cNvSpPr>
            <a:spLocks noGrp="1"/>
          </p:cNvSpPr>
          <p:nvPr>
            <p:ph type="dt" idx="1"/>
          </p:nvPr>
        </p:nvSpPr>
        <p:spPr>
          <a:xfrm>
            <a:off x="4013833" y="1"/>
            <a:ext cx="3071178" cy="468789"/>
          </a:xfrm>
          <a:prstGeom prst="rect">
            <a:avLst/>
          </a:prstGeom>
        </p:spPr>
        <p:txBody>
          <a:bodyPr vert="horz" lIns="91533" tIns="45767" rIns="91533" bIns="45767" rtlCol="0"/>
          <a:lstStyle>
            <a:lvl1pPr algn="r">
              <a:defRPr sz="1200"/>
            </a:lvl1pPr>
          </a:lstStyle>
          <a:p>
            <a:fld id="{DB24F08B-3B3C-4DB5-92A5-7FF6932E2496}" type="datetimeFigureOut">
              <a:rPr lang="en-US" smtClean="0"/>
              <a:t>5/23/2018</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533" tIns="45767" rIns="91533" bIns="45767" rtlCol="0" anchor="ctr"/>
          <a:lstStyle/>
          <a:p>
            <a:endParaRPr lang="en-US"/>
          </a:p>
        </p:txBody>
      </p:sp>
      <p:sp>
        <p:nvSpPr>
          <p:cNvPr id="5" name="Notes Placeholder 4"/>
          <p:cNvSpPr>
            <a:spLocks noGrp="1"/>
          </p:cNvSpPr>
          <p:nvPr>
            <p:ph type="body" sz="quarter" idx="3"/>
          </p:nvPr>
        </p:nvSpPr>
        <p:spPr>
          <a:xfrm>
            <a:off x="708979" y="4452701"/>
            <a:ext cx="5668644" cy="4217511"/>
          </a:xfrm>
          <a:prstGeom prst="rect">
            <a:avLst/>
          </a:prstGeom>
        </p:spPr>
        <p:txBody>
          <a:bodyPr vert="horz" lIns="91533" tIns="45767" rIns="91533" bIns="457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02223"/>
            <a:ext cx="3071178" cy="468789"/>
          </a:xfrm>
          <a:prstGeom prst="rect">
            <a:avLst/>
          </a:prstGeom>
        </p:spPr>
        <p:txBody>
          <a:bodyPr vert="horz" lIns="91533" tIns="45767" rIns="91533" bIns="45767" rtlCol="0" anchor="b"/>
          <a:lstStyle>
            <a:lvl1pPr algn="l">
              <a:defRPr sz="1200"/>
            </a:lvl1pPr>
          </a:lstStyle>
          <a:p>
            <a:endParaRPr lang="en-US"/>
          </a:p>
        </p:txBody>
      </p:sp>
      <p:sp>
        <p:nvSpPr>
          <p:cNvPr id="7" name="Slide Number Placeholder 6"/>
          <p:cNvSpPr>
            <a:spLocks noGrp="1"/>
          </p:cNvSpPr>
          <p:nvPr>
            <p:ph type="sldNum" sz="quarter" idx="5"/>
          </p:nvPr>
        </p:nvSpPr>
        <p:spPr>
          <a:xfrm>
            <a:off x="4013833" y="8902223"/>
            <a:ext cx="3071178" cy="468789"/>
          </a:xfrm>
          <a:prstGeom prst="rect">
            <a:avLst/>
          </a:prstGeom>
        </p:spPr>
        <p:txBody>
          <a:bodyPr vert="horz" lIns="91533" tIns="45767" rIns="91533" bIns="45767" rtlCol="0" anchor="b"/>
          <a:lstStyle>
            <a:lvl1pPr algn="r">
              <a:defRPr sz="1200"/>
            </a:lvl1pPr>
          </a:lstStyle>
          <a:p>
            <a:fld id="{4962A2AE-8D39-4941-A569-47338353D485}" type="slidenum">
              <a:rPr lang="en-US" smtClean="0"/>
              <a:t>‹#›</a:t>
            </a:fld>
            <a:endParaRPr lang="en-US"/>
          </a:p>
        </p:txBody>
      </p:sp>
    </p:spTree>
    <p:extLst>
      <p:ext uri="{BB962C8B-B14F-4D97-AF65-F5344CB8AC3E}">
        <p14:creationId xmlns:p14="http://schemas.microsoft.com/office/powerpoint/2010/main" val="139715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70557" indent="-37512889"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668" eaLnBrk="0" fontAlgn="base" hangingPunct="0">
              <a:spcBef>
                <a:spcPct val="0"/>
              </a:spcBef>
              <a:spcAft>
                <a:spcPct val="0"/>
              </a:spcAft>
              <a:defRPr sz="2400">
                <a:solidFill>
                  <a:schemeClr val="tx1"/>
                </a:solidFill>
                <a:latin typeface="Arial" charset="0"/>
                <a:ea typeface="ＭＳ Ｐゴシック" charset="-128"/>
              </a:defRPr>
            </a:lvl6pPr>
            <a:lvl7pPr marL="915336" eaLnBrk="0" fontAlgn="base" hangingPunct="0">
              <a:spcBef>
                <a:spcPct val="0"/>
              </a:spcBef>
              <a:spcAft>
                <a:spcPct val="0"/>
              </a:spcAft>
              <a:defRPr sz="2400">
                <a:solidFill>
                  <a:schemeClr val="tx1"/>
                </a:solidFill>
                <a:latin typeface="Arial" charset="0"/>
                <a:ea typeface="ＭＳ Ｐゴシック" charset="-128"/>
              </a:defRPr>
            </a:lvl7pPr>
            <a:lvl8pPr marL="1373004" eaLnBrk="0" fontAlgn="base" hangingPunct="0">
              <a:spcBef>
                <a:spcPct val="0"/>
              </a:spcBef>
              <a:spcAft>
                <a:spcPct val="0"/>
              </a:spcAft>
              <a:defRPr sz="2400">
                <a:solidFill>
                  <a:schemeClr val="tx1"/>
                </a:solidFill>
                <a:latin typeface="Arial" charset="0"/>
                <a:ea typeface="ＭＳ Ｐゴシック" charset="-128"/>
              </a:defRPr>
            </a:lvl8pPr>
            <a:lvl9pPr marL="1830672"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6A165A8-A3CE-4ADE-BA27-0A59915098D8}" type="slidenum">
              <a:rPr lang="en-US" sz="1200">
                <a:latin typeface="Calibri" charset="0"/>
              </a:rPr>
              <a:pPr eaLnBrk="1" hangingPunct="1"/>
              <a:t>4</a:t>
            </a:fld>
            <a:endParaRPr lang="en-US" sz="1200" dirty="0">
              <a:latin typeface="Calibri" charset="0"/>
            </a:endParaRPr>
          </a:p>
        </p:txBody>
      </p:sp>
    </p:spTree>
    <p:extLst>
      <p:ext uri="{BB962C8B-B14F-4D97-AF65-F5344CB8AC3E}">
        <p14:creationId xmlns:p14="http://schemas.microsoft.com/office/powerpoint/2010/main" val="128076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E3D8F32-AB8D-884F-A9E5-EA18A6DB0823}" type="slidenum">
              <a:rPr lang="en-US">
                <a:latin typeface="Calibri" charset="0"/>
                <a:ea typeface="ＭＳ Ｐゴシック" charset="-128"/>
                <a:cs typeface="ＭＳ Ｐゴシック" charset="-128"/>
              </a:rPr>
              <a:pPr/>
              <a:t>14</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267452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EEEC0-262A-4142-AE9F-4AB03B422C2A}" type="slidenum">
              <a:rPr lang="en-US" smtClean="0"/>
              <a:t>15</a:t>
            </a:fld>
            <a:endParaRPr lang="en-US"/>
          </a:p>
        </p:txBody>
      </p:sp>
    </p:spTree>
    <p:extLst>
      <p:ext uri="{BB962C8B-B14F-4D97-AF65-F5344CB8AC3E}">
        <p14:creationId xmlns:p14="http://schemas.microsoft.com/office/powerpoint/2010/main" val="29778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charset="-128"/>
              <a:cs typeface="ＭＳ Ｐゴシック"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9DEF9CB9-E55E-1041-BA0A-BFEB519DD98E}" type="slidenum">
              <a:rPr lang="en-US">
                <a:latin typeface="Calibri" charset="0"/>
                <a:ea typeface="ＭＳ Ｐゴシック" charset="-128"/>
                <a:cs typeface="ＭＳ Ｐゴシック" charset="-128"/>
              </a:rPr>
              <a:pPr/>
              <a:t>5</a:t>
            </a:fld>
            <a:endParaRPr lang="en-US" dirty="0">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320215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70557" indent="-37512889"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668" eaLnBrk="0" fontAlgn="base" hangingPunct="0">
              <a:spcBef>
                <a:spcPct val="0"/>
              </a:spcBef>
              <a:spcAft>
                <a:spcPct val="0"/>
              </a:spcAft>
              <a:defRPr sz="2400">
                <a:solidFill>
                  <a:schemeClr val="tx1"/>
                </a:solidFill>
                <a:latin typeface="Arial" charset="0"/>
                <a:ea typeface="ＭＳ Ｐゴシック" charset="-128"/>
              </a:defRPr>
            </a:lvl6pPr>
            <a:lvl7pPr marL="915336" eaLnBrk="0" fontAlgn="base" hangingPunct="0">
              <a:spcBef>
                <a:spcPct val="0"/>
              </a:spcBef>
              <a:spcAft>
                <a:spcPct val="0"/>
              </a:spcAft>
              <a:defRPr sz="2400">
                <a:solidFill>
                  <a:schemeClr val="tx1"/>
                </a:solidFill>
                <a:latin typeface="Arial" charset="0"/>
                <a:ea typeface="ＭＳ Ｐゴシック" charset="-128"/>
              </a:defRPr>
            </a:lvl7pPr>
            <a:lvl8pPr marL="1373004" eaLnBrk="0" fontAlgn="base" hangingPunct="0">
              <a:spcBef>
                <a:spcPct val="0"/>
              </a:spcBef>
              <a:spcAft>
                <a:spcPct val="0"/>
              </a:spcAft>
              <a:defRPr sz="2400">
                <a:solidFill>
                  <a:schemeClr val="tx1"/>
                </a:solidFill>
                <a:latin typeface="Arial" charset="0"/>
                <a:ea typeface="ＭＳ Ｐゴシック" charset="-128"/>
              </a:defRPr>
            </a:lvl8pPr>
            <a:lvl9pPr marL="1830672"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6A165A8-A3CE-4ADE-BA27-0A59915098D8}" type="slidenum">
              <a:rPr lang="en-US" sz="1200">
                <a:latin typeface="Calibri" charset="0"/>
              </a:rPr>
              <a:pPr eaLnBrk="1" hangingPunct="1"/>
              <a:t>6</a:t>
            </a:fld>
            <a:endParaRPr lang="en-US" sz="1200" dirty="0">
              <a:latin typeface="Calibri" charset="0"/>
            </a:endParaRPr>
          </a:p>
        </p:txBody>
      </p:sp>
    </p:spTree>
    <p:extLst>
      <p:ext uri="{BB962C8B-B14F-4D97-AF65-F5344CB8AC3E}">
        <p14:creationId xmlns:p14="http://schemas.microsoft.com/office/powerpoint/2010/main" val="339296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2A2AE-8D39-4941-A569-47338353D485}" type="slidenum">
              <a:rPr lang="en-US" smtClean="0"/>
              <a:t>8</a:t>
            </a:fld>
            <a:endParaRPr lang="en-US"/>
          </a:p>
        </p:txBody>
      </p:sp>
    </p:spTree>
    <p:extLst>
      <p:ext uri="{BB962C8B-B14F-4D97-AF65-F5344CB8AC3E}">
        <p14:creationId xmlns:p14="http://schemas.microsoft.com/office/powerpoint/2010/main" val="2652501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E3D8F32-AB8D-884F-A9E5-EA18A6DB0823}" type="slidenum">
              <a:rPr lang="en-US">
                <a:latin typeface="Calibri" charset="0"/>
                <a:ea typeface="ＭＳ Ｐゴシック" charset="-128"/>
                <a:cs typeface="ＭＳ Ｐゴシック" charset="-128"/>
              </a:rPr>
              <a:pPr/>
              <a:t>9</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36298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charset="-128"/>
              <a:cs typeface="ＭＳ Ｐゴシック"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E3D8F32-AB8D-884F-A9E5-EA18A6DB0823}" type="slidenum">
              <a:rPr lang="en-US">
                <a:latin typeface="Calibri" charset="0"/>
                <a:ea typeface="ＭＳ Ｐゴシック" charset="-128"/>
                <a:cs typeface="ＭＳ Ｐゴシック" charset="-128"/>
              </a:rPr>
              <a:pPr/>
              <a:t>10</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175323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charset="-128"/>
              <a:cs typeface="ＭＳ Ｐゴシック"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E3D8F32-AB8D-884F-A9E5-EA18A6DB0823}" type="slidenum">
              <a:rPr lang="en-US">
                <a:latin typeface="Calibri" charset="0"/>
                <a:ea typeface="ＭＳ Ｐゴシック" charset="-128"/>
                <a:cs typeface="ＭＳ Ｐゴシック" charset="-128"/>
              </a:rPr>
              <a:pPr/>
              <a:t>11</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273814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E3D8F32-AB8D-884F-A9E5-EA18A6DB0823}" type="slidenum">
              <a:rPr lang="en-US">
                <a:latin typeface="Calibri" charset="0"/>
                <a:ea typeface="ＭＳ Ｐゴシック" charset="-128"/>
                <a:cs typeface="ＭＳ Ｐゴシック" charset="-128"/>
              </a:rPr>
              <a:pPr/>
              <a:t>12</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422202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E3D8F32-AB8D-884F-A9E5-EA18A6DB0823}" type="slidenum">
              <a:rPr lang="en-US">
                <a:latin typeface="Calibri" charset="0"/>
                <a:ea typeface="ＭＳ Ｐゴシック" charset="-128"/>
                <a:cs typeface="ＭＳ Ｐゴシック" charset="-128"/>
              </a:rPr>
              <a:pPr/>
              <a:t>13</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161370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C681A1-8BB1-4E43-8203-C140D4AD5598}" type="datetime1">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4031231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7DEAC-1305-4FA5-ABB8-1214E08EE35E}" type="datetime1">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48232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BACB0-34D8-4BBF-9279-25F5A1D4FE95}" type="datetime1">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25555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8AA96-F8D2-4FA4-A3E2-7794DEBA955F}" type="datetime1">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19993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8C354-FC72-4ADF-AD9B-ABF3A842CD54}" type="datetime1">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353663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89AF22-6988-41C4-A6F9-EB1E081290F7}" type="datetime1">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267693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646BBF-4B60-4100-A3F6-C790F7D36A73}" type="datetime1">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156037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A98DCE-10CE-4949-954A-8AABDD8F03D7}" type="datetime1">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351582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B9DB98-344C-4787-A3C9-9530297E13FE}" type="datetime1">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104170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BEE66C-E443-4FE2-8096-C6214EC8CA9E}" type="datetime1">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9147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079E9-ED5F-4FE2-9881-9EC7BF871414}" type="datetime1">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7D0AB-6ADA-4BBC-8F5B-C7EA5E5A0CE1}" type="slidenum">
              <a:rPr lang="en-US" smtClean="0"/>
              <a:t>‹#›</a:t>
            </a:fld>
            <a:endParaRPr lang="en-US"/>
          </a:p>
        </p:txBody>
      </p:sp>
    </p:spTree>
    <p:extLst>
      <p:ext uri="{BB962C8B-B14F-4D97-AF65-F5344CB8AC3E}">
        <p14:creationId xmlns:p14="http://schemas.microsoft.com/office/powerpoint/2010/main" val="74918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bg1"/>
            </a:gs>
            <a:gs pos="1000">
              <a:schemeClr val="tx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CA811-43C6-432B-ACC6-07F6DFE4C3DC}" type="datetime1">
              <a:rPr lang="en-US" smtClean="0"/>
              <a:t>5/23/2018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7D0AB-6ADA-4BBC-8F5B-C7EA5E5A0CE1}" type="slidenum">
              <a:rPr lang="en-US" smtClean="0"/>
              <a:t>‹#›</a:t>
            </a:fld>
            <a:endParaRPr lang="en-US"/>
          </a:p>
        </p:txBody>
      </p:sp>
    </p:spTree>
    <p:extLst>
      <p:ext uri="{BB962C8B-B14F-4D97-AF65-F5344CB8AC3E}">
        <p14:creationId xmlns:p14="http://schemas.microsoft.com/office/powerpoint/2010/main" val="33473403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4" name="Picture 5" descr="Picture 5"/>
          <p:cNvPicPr>
            <a:picLocks noChangeAspect="1"/>
          </p:cNvPicPr>
          <p:nvPr/>
        </p:nvPicPr>
        <p:blipFill>
          <a:blip r:embed="rId2">
            <a:extLst/>
          </a:blip>
          <a:srcRect l="33190" t="38254" r="33836" b="33123"/>
          <a:stretch>
            <a:fillRect/>
          </a:stretch>
        </p:blipFill>
        <p:spPr>
          <a:xfrm>
            <a:off x="143890" y="221691"/>
            <a:ext cx="1674569" cy="1729289"/>
          </a:xfrm>
          <a:prstGeom prst="rect">
            <a:avLst/>
          </a:prstGeom>
          <a:ln w="12700">
            <a:miter lim="400000"/>
          </a:ln>
        </p:spPr>
      </p:pic>
      <p:sp>
        <p:nvSpPr>
          <p:cNvPr id="125" name="TextBox 2"/>
          <p:cNvSpPr txBox="1"/>
          <p:nvPr/>
        </p:nvSpPr>
        <p:spPr>
          <a:xfrm>
            <a:off x="2860700" y="981485"/>
            <a:ext cx="5795737" cy="96949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r">
              <a:defRPr b="1">
                <a:solidFill>
                  <a:srgbClr val="FFFFFF"/>
                </a:solidFill>
                <a:latin typeface="+mn-lt"/>
                <a:ea typeface="+mn-ea"/>
                <a:cs typeface="+mn-cs"/>
                <a:sym typeface="Helvetica"/>
              </a:defRPr>
            </a:pPr>
            <a:r>
              <a:rPr lang="en-US" sz="2400" dirty="0"/>
              <a:t>Cadiz Inc. </a:t>
            </a:r>
          </a:p>
          <a:p>
            <a:pPr algn="r">
              <a:defRPr b="1">
                <a:solidFill>
                  <a:srgbClr val="FFFFFF"/>
                </a:solidFill>
                <a:latin typeface="+mn-lt"/>
                <a:ea typeface="+mn-ea"/>
                <a:cs typeface="+mn-cs"/>
                <a:sym typeface="Helvetica"/>
              </a:defRPr>
            </a:pPr>
            <a:r>
              <a:rPr dirty="0"/>
              <a:t>Corporate Presentation</a:t>
            </a:r>
          </a:p>
          <a:p>
            <a:pPr algn="r">
              <a:defRPr sz="1500">
                <a:solidFill>
                  <a:srgbClr val="FFFFFF"/>
                </a:solidFill>
                <a:latin typeface="Century Gothic"/>
                <a:ea typeface="Century Gothic"/>
                <a:cs typeface="Century Gothic"/>
                <a:sym typeface="Century Gothic"/>
              </a:defRPr>
            </a:pPr>
            <a:r>
              <a:rPr lang="en-US" dirty="0"/>
              <a:t>B. Riley FBR  - May 23, 2018</a:t>
            </a:r>
            <a:endParaRPr dirty="0"/>
          </a:p>
        </p:txBody>
      </p:sp>
      <p:pic>
        <p:nvPicPr>
          <p:cNvPr id="126" name="cadiz_collage.jpg" descr="cadiz_collage.jpg"/>
          <p:cNvPicPr>
            <a:picLocks noChangeAspect="1"/>
          </p:cNvPicPr>
          <p:nvPr/>
        </p:nvPicPr>
        <p:blipFill>
          <a:blip r:embed="rId3">
            <a:extLst/>
          </a:blip>
          <a:stretch>
            <a:fillRect/>
          </a:stretch>
        </p:blipFill>
        <p:spPr>
          <a:xfrm>
            <a:off x="-1" y="2092498"/>
            <a:ext cx="9144001" cy="4156364"/>
          </a:xfrm>
          <a:prstGeom prst="rect">
            <a:avLst/>
          </a:prstGeom>
          <a:ln w="12700">
            <a:miter lim="400000"/>
          </a:ln>
        </p:spPr>
      </p:pic>
    </p:spTree>
    <p:extLst>
      <p:ext uri="{BB962C8B-B14F-4D97-AF65-F5344CB8AC3E}">
        <p14:creationId xmlns:p14="http://schemas.microsoft.com/office/powerpoint/2010/main" val="2124755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8"/>
          <p:cNvSpPr>
            <a:spLocks noChangeArrowheads="1"/>
          </p:cNvSpPr>
          <p:nvPr/>
        </p:nvSpPr>
        <p:spPr bwMode="auto">
          <a:xfrm>
            <a:off x="471488" y="687388"/>
            <a:ext cx="8393112" cy="381000"/>
          </a:xfrm>
          <a:prstGeom prst="rect">
            <a:avLst/>
          </a:prstGeom>
          <a:noFill/>
          <a:ln w="9525">
            <a:noFill/>
            <a:miter lim="800000"/>
            <a:headEnd/>
            <a:tailEnd/>
          </a:ln>
        </p:spPr>
        <p:txBody>
          <a:bodyPr>
            <a:prstTxWarp prst="textNoShape">
              <a:avLst/>
            </a:prstTxWarp>
          </a:bodyPr>
          <a:lstStyle/>
          <a:p>
            <a:pPr algn="ctr">
              <a:lnSpc>
                <a:spcPts val="2000"/>
              </a:lnSpc>
            </a:pPr>
            <a:br>
              <a:rPr lang="en-US" sz="2400" b="1" dirty="0">
                <a:latin typeface="Calibri" charset="0"/>
              </a:rPr>
            </a:br>
            <a:r>
              <a:rPr lang="en-US" sz="900" dirty="0">
                <a:latin typeface="Calibri" charset="0"/>
              </a:rPr>
              <a:t> </a:t>
            </a:r>
            <a:endParaRPr lang="en-US" sz="2000" b="1" dirty="0">
              <a:latin typeface="Calibri" charset="0"/>
            </a:endParaRPr>
          </a:p>
        </p:txBody>
      </p:sp>
      <p:sp>
        <p:nvSpPr>
          <p:cNvPr id="2" name="Slide Number Placeholder 1"/>
          <p:cNvSpPr>
            <a:spLocks noGrp="1"/>
          </p:cNvSpPr>
          <p:nvPr>
            <p:ph type="sldNum" sz="quarter" idx="12"/>
          </p:nvPr>
        </p:nvSpPr>
        <p:spPr/>
        <p:txBody>
          <a:bodyPr/>
          <a:lstStyle/>
          <a:p>
            <a:fld id="{5747D0AB-6ADA-4BBC-8F5B-C7EA5E5A0CE1}" type="slidenum">
              <a:rPr lang="en-US" smtClean="0"/>
              <a:pPr/>
              <a:t>10</a:t>
            </a:fld>
            <a:endParaRPr lang="en-US"/>
          </a:p>
        </p:txBody>
      </p:sp>
      <p:sp>
        <p:nvSpPr>
          <p:cNvPr id="5" name="Title 1">
            <a:extLst>
              <a:ext uri="{FF2B5EF4-FFF2-40B4-BE49-F238E27FC236}">
                <a16:creationId xmlns:a16="http://schemas.microsoft.com/office/drawing/2014/main" id="{8ECEEA92-C003-48F7-8736-07D862E66E4B}"/>
              </a:ext>
            </a:extLst>
          </p:cNvPr>
          <p:cNvSpPr txBox="1">
            <a:spLocks/>
          </p:cNvSpPr>
          <p:nvPr/>
        </p:nvSpPr>
        <p:spPr bwMode="auto">
          <a:xfrm>
            <a:off x="-180975" y="3402012"/>
            <a:ext cx="9144000"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1" charset="0"/>
                <a:cs typeface="Arial" charset="0"/>
              </a:defRPr>
            </a:lvl1pPr>
            <a:lvl2pPr marL="742950" indent="-285750" eaLnBrk="0" hangingPunct="0">
              <a:defRPr>
                <a:solidFill>
                  <a:schemeClr val="tx1"/>
                </a:solidFill>
                <a:latin typeface="Calibri" pitchFamily="1" charset="0"/>
                <a:cs typeface="Arial" charset="0"/>
              </a:defRPr>
            </a:lvl2pPr>
            <a:lvl3pPr marL="1143000" indent="-228600" eaLnBrk="0" hangingPunct="0">
              <a:defRPr>
                <a:solidFill>
                  <a:schemeClr val="tx1"/>
                </a:solidFill>
                <a:latin typeface="Calibri" pitchFamily="1" charset="0"/>
                <a:cs typeface="Arial" charset="0"/>
              </a:defRPr>
            </a:lvl3pPr>
            <a:lvl4pPr marL="1600200" indent="-228600" eaLnBrk="0" hangingPunct="0">
              <a:defRPr>
                <a:solidFill>
                  <a:schemeClr val="tx1"/>
                </a:solidFill>
                <a:latin typeface="Calibri" pitchFamily="1" charset="0"/>
                <a:cs typeface="Arial" charset="0"/>
              </a:defRPr>
            </a:lvl4pPr>
            <a:lvl5pPr marL="2057400" indent="-228600" eaLnBrk="0" hangingPunct="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pPr algn="ctr" eaLnBrk="1" hangingPunct="1"/>
            <a:r>
              <a:rPr lang="en-US" sz="3200" dirty="0">
                <a:latin typeface="Century Gothic" pitchFamily="34" charset="0"/>
              </a:rPr>
              <a:t>Project Development</a:t>
            </a:r>
          </a:p>
        </p:txBody>
      </p:sp>
    </p:spTree>
    <p:extLst>
      <p:ext uri="{BB962C8B-B14F-4D97-AF65-F5344CB8AC3E}">
        <p14:creationId xmlns:p14="http://schemas.microsoft.com/office/powerpoint/2010/main" val="115034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8"/>
          <p:cNvSpPr>
            <a:spLocks noChangeArrowheads="1"/>
          </p:cNvSpPr>
          <p:nvPr/>
        </p:nvSpPr>
        <p:spPr bwMode="auto">
          <a:xfrm>
            <a:off x="471488" y="687388"/>
            <a:ext cx="8393112" cy="381000"/>
          </a:xfrm>
          <a:prstGeom prst="rect">
            <a:avLst/>
          </a:prstGeom>
          <a:noFill/>
          <a:ln w="9525">
            <a:noFill/>
            <a:miter lim="800000"/>
            <a:headEnd/>
            <a:tailEnd/>
          </a:ln>
        </p:spPr>
        <p:txBody>
          <a:bodyPr>
            <a:prstTxWarp prst="textNoShape">
              <a:avLst/>
            </a:prstTxWarp>
          </a:bodyPr>
          <a:lstStyle/>
          <a:p>
            <a:pPr algn="ctr">
              <a:lnSpc>
                <a:spcPts val="2000"/>
              </a:lnSpc>
            </a:pPr>
            <a:br>
              <a:rPr lang="en-US" sz="2400" b="1" dirty="0">
                <a:latin typeface="Calibri" charset="0"/>
              </a:rPr>
            </a:br>
            <a:r>
              <a:rPr lang="en-US" sz="900" dirty="0">
                <a:latin typeface="Calibri" charset="0"/>
              </a:rPr>
              <a:t> </a:t>
            </a:r>
            <a:endParaRPr lang="en-US" sz="2000" b="1" dirty="0">
              <a:latin typeface="Calibri" charset="0"/>
            </a:endParaRPr>
          </a:p>
        </p:txBody>
      </p:sp>
      <p:sp>
        <p:nvSpPr>
          <p:cNvPr id="2" name="Slide Number Placeholder 1"/>
          <p:cNvSpPr>
            <a:spLocks noGrp="1"/>
          </p:cNvSpPr>
          <p:nvPr>
            <p:ph type="sldNum" sz="quarter" idx="12"/>
          </p:nvPr>
        </p:nvSpPr>
        <p:spPr/>
        <p:txBody>
          <a:bodyPr/>
          <a:lstStyle/>
          <a:p>
            <a:fld id="{5747D0AB-6ADA-4BBC-8F5B-C7EA5E5A0CE1}" type="slidenum">
              <a:rPr lang="en-US" smtClean="0"/>
              <a:pPr/>
              <a:t>11</a:t>
            </a:fld>
            <a:endParaRPr lang="en-US"/>
          </a:p>
        </p:txBody>
      </p:sp>
      <p:sp>
        <p:nvSpPr>
          <p:cNvPr id="9" name="Subtitle 2"/>
          <p:cNvSpPr txBox="1">
            <a:spLocks/>
          </p:cNvSpPr>
          <p:nvPr/>
        </p:nvSpPr>
        <p:spPr>
          <a:xfrm>
            <a:off x="105896" y="1119071"/>
            <a:ext cx="5139337" cy="2773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00"/>
              </a:spcBef>
              <a:spcAft>
                <a:spcPts val="600"/>
              </a:spcAft>
              <a:buSzPct val="70000"/>
              <a:buFont typeface="HiraMinProN-W3" charset="-128"/>
              <a:buChar char="☀"/>
            </a:pPr>
            <a:endParaRPr lang="en-US" sz="2000" dirty="0">
              <a:latin typeface="Avenir Book"/>
              <a:ea typeface="Avenir Book" charset="0"/>
              <a:cs typeface="Avenir Book" charset="0"/>
            </a:endParaRPr>
          </a:p>
        </p:txBody>
      </p:sp>
      <p:cxnSp>
        <p:nvCxnSpPr>
          <p:cNvPr id="11" name="Straight Connector 10"/>
          <p:cNvCxnSpPr/>
          <p:nvPr/>
        </p:nvCxnSpPr>
        <p:spPr>
          <a:xfrm flipH="1" flipV="1">
            <a:off x="457200" y="89852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2D9F326-1467-4CE2-A0EA-00BB69199189}"/>
              </a:ext>
            </a:extLst>
          </p:cNvPr>
          <p:cNvSpPr txBox="1"/>
          <p:nvPr/>
        </p:nvSpPr>
        <p:spPr>
          <a:xfrm>
            <a:off x="141340" y="1212559"/>
            <a:ext cx="4573535" cy="5755422"/>
          </a:xfrm>
          <a:prstGeom prst="rect">
            <a:avLst/>
          </a:prstGeom>
          <a:noFill/>
        </p:spPr>
        <p:txBody>
          <a:bodyPr wrap="square" rtlCol="0">
            <a:spAutoFit/>
          </a:bodyPr>
          <a:lstStyle/>
          <a:p>
            <a:pPr marL="461963" lvl="1" indent="-285750">
              <a:spcBef>
                <a:spcPts val="1200"/>
              </a:spcBef>
              <a:spcAft>
                <a:spcPts val="1200"/>
              </a:spcAft>
              <a:buSzPct val="70000"/>
              <a:buFont typeface="HiraMinProN-W3" charset="-128"/>
              <a:buChar char="☀"/>
            </a:pPr>
            <a:r>
              <a:rPr lang="en-US" sz="2000" dirty="0">
                <a:latin typeface="Avenir Book"/>
                <a:ea typeface="Avenir Book" charset="0"/>
                <a:cs typeface="Avenir Book" charset="0"/>
              </a:rPr>
              <a:t>Cadiz supported by national coalition of community groups, business and labor.</a:t>
            </a:r>
          </a:p>
          <a:p>
            <a:pPr marL="461963" lvl="1" indent="-285750">
              <a:spcBef>
                <a:spcPts val="1200"/>
              </a:spcBef>
              <a:spcAft>
                <a:spcPts val="1200"/>
              </a:spcAft>
              <a:buSzPct val="70000"/>
              <a:buFont typeface="HiraMinProN-W3" charset="-128"/>
              <a:buChar char="☀"/>
            </a:pPr>
            <a:r>
              <a:rPr lang="en-US" sz="2000" dirty="0">
                <a:latin typeface="Avenir Book"/>
                <a:ea typeface="Avenir Book" charset="0"/>
                <a:cs typeface="Avenir Book" charset="0"/>
              </a:rPr>
              <a:t>Congressional leadership removes Feinstein rider requiring unique to Cadiz BLM review.</a:t>
            </a:r>
          </a:p>
          <a:p>
            <a:pPr marL="461963" lvl="1" indent="-285750">
              <a:spcBef>
                <a:spcPts val="1200"/>
              </a:spcBef>
              <a:spcAft>
                <a:spcPts val="1200"/>
              </a:spcAft>
              <a:buSzPct val="70000"/>
              <a:buFont typeface="HiraMinProN-W3" charset="-128"/>
              <a:buChar char="☀"/>
            </a:pPr>
            <a:r>
              <a:rPr lang="en-US" sz="2000" dirty="0">
                <a:latin typeface="Avenir Book"/>
                <a:ea typeface="Avenir Book" charset="0"/>
                <a:cs typeface="Avenir Book" charset="0"/>
              </a:rPr>
              <a:t>US BLM rescinds errant 2015  evaluation, finding:</a:t>
            </a:r>
          </a:p>
          <a:p>
            <a:pPr marL="919163" lvl="2" indent="-285750">
              <a:spcBef>
                <a:spcPts val="1200"/>
              </a:spcBef>
              <a:spcAft>
                <a:spcPts val="1200"/>
              </a:spcAft>
              <a:buSzPct val="70000"/>
              <a:buFont typeface="HiraMinProN-W3" charset="-128"/>
              <a:buChar char="☀"/>
            </a:pPr>
            <a:r>
              <a:rPr lang="en-US" sz="2000" dirty="0">
                <a:latin typeface="Avenir Book"/>
                <a:ea typeface="Avenir Book" charset="0"/>
                <a:cs typeface="Avenir Book" charset="0"/>
              </a:rPr>
              <a:t>project furthers railroad purposes </a:t>
            </a:r>
          </a:p>
          <a:p>
            <a:pPr marL="919163" lvl="2" indent="-285750">
              <a:spcBef>
                <a:spcPts val="1200"/>
              </a:spcBef>
              <a:spcAft>
                <a:spcPts val="1200"/>
              </a:spcAft>
              <a:buSzPct val="70000"/>
              <a:buFont typeface="HiraMinProN-W3" charset="-128"/>
              <a:buChar char="☀"/>
            </a:pPr>
            <a:r>
              <a:rPr lang="en-US" sz="2000" dirty="0">
                <a:latin typeface="Avenir Book"/>
                <a:ea typeface="Avenir Book" charset="0"/>
                <a:cs typeface="Avenir Book" charset="0"/>
              </a:rPr>
              <a:t>project within scope of ROW – consistent with 2009 finding. </a:t>
            </a:r>
          </a:p>
          <a:p>
            <a:pPr marL="461963" lvl="1" indent="-285750">
              <a:spcBef>
                <a:spcPts val="1200"/>
              </a:spcBef>
              <a:spcAft>
                <a:spcPts val="1200"/>
              </a:spcAft>
              <a:buSzPct val="70000"/>
              <a:buFont typeface="HiraMinProN-W3" charset="-128"/>
              <a:buChar char="☀"/>
            </a:pPr>
            <a:endParaRPr lang="en-US" sz="2000" dirty="0">
              <a:latin typeface="Avenir Book"/>
              <a:ea typeface="Avenir Book" charset="0"/>
              <a:cs typeface="Avenir Book" charset="0"/>
            </a:endParaRPr>
          </a:p>
          <a:p>
            <a:endParaRPr lang="en-US" dirty="0"/>
          </a:p>
        </p:txBody>
      </p:sp>
      <p:pic>
        <p:nvPicPr>
          <p:cNvPr id="5" name="Picture 4">
            <a:extLst>
              <a:ext uri="{FF2B5EF4-FFF2-40B4-BE49-F238E27FC236}">
                <a16:creationId xmlns:a16="http://schemas.microsoft.com/office/drawing/2014/main" id="{848B7D4F-F649-49F8-A2B0-396B22FAB36E}"/>
              </a:ext>
            </a:extLst>
          </p:cNvPr>
          <p:cNvPicPr>
            <a:picLocks noChangeAspect="1"/>
          </p:cNvPicPr>
          <p:nvPr/>
        </p:nvPicPr>
        <p:blipFill>
          <a:blip r:embed="rId3"/>
          <a:stretch>
            <a:fillRect/>
          </a:stretch>
        </p:blipFill>
        <p:spPr>
          <a:xfrm>
            <a:off x="4738637" y="1220451"/>
            <a:ext cx="4299467" cy="2974954"/>
          </a:xfrm>
          <a:prstGeom prst="rect">
            <a:avLst/>
          </a:prstGeom>
        </p:spPr>
      </p:pic>
      <p:sp>
        <p:nvSpPr>
          <p:cNvPr id="12" name="Title 1">
            <a:extLst>
              <a:ext uri="{FF2B5EF4-FFF2-40B4-BE49-F238E27FC236}">
                <a16:creationId xmlns:a16="http://schemas.microsoft.com/office/drawing/2014/main" id="{CE1F5E5F-C886-49BD-B7F6-9FD57FFE7629}"/>
              </a:ext>
            </a:extLst>
          </p:cNvPr>
          <p:cNvSpPr txBox="1">
            <a:spLocks/>
          </p:cNvSpPr>
          <p:nvPr/>
        </p:nvSpPr>
        <p:spPr bwMode="auto">
          <a:xfrm>
            <a:off x="0" y="152400"/>
            <a:ext cx="9144000" cy="63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1" charset="0"/>
                <a:cs typeface="Arial" charset="0"/>
              </a:defRPr>
            </a:lvl1pPr>
            <a:lvl2pPr marL="742950" indent="-285750" eaLnBrk="0" hangingPunct="0">
              <a:defRPr>
                <a:solidFill>
                  <a:schemeClr val="tx1"/>
                </a:solidFill>
                <a:latin typeface="Calibri" pitchFamily="1" charset="0"/>
                <a:cs typeface="Arial" charset="0"/>
              </a:defRPr>
            </a:lvl2pPr>
            <a:lvl3pPr marL="1143000" indent="-228600" eaLnBrk="0" hangingPunct="0">
              <a:defRPr>
                <a:solidFill>
                  <a:schemeClr val="tx1"/>
                </a:solidFill>
                <a:latin typeface="Calibri" pitchFamily="1" charset="0"/>
                <a:cs typeface="Arial" charset="0"/>
              </a:defRPr>
            </a:lvl3pPr>
            <a:lvl4pPr marL="1600200" indent="-228600" eaLnBrk="0" hangingPunct="0">
              <a:defRPr>
                <a:solidFill>
                  <a:schemeClr val="tx1"/>
                </a:solidFill>
                <a:latin typeface="Calibri" pitchFamily="1" charset="0"/>
                <a:cs typeface="Arial" charset="0"/>
              </a:defRPr>
            </a:lvl4pPr>
            <a:lvl5pPr marL="2057400" indent="-228600" eaLnBrk="0" hangingPunct="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pPr algn="ctr" eaLnBrk="1" hangingPunct="1"/>
            <a:r>
              <a:rPr lang="en-US" sz="3200" dirty="0">
                <a:latin typeface="Century Gothic" pitchFamily="34" charset="0"/>
              </a:rPr>
              <a:t>Recent Milestones</a:t>
            </a:r>
          </a:p>
        </p:txBody>
      </p:sp>
    </p:spTree>
    <p:extLst>
      <p:ext uri="{BB962C8B-B14F-4D97-AF65-F5344CB8AC3E}">
        <p14:creationId xmlns:p14="http://schemas.microsoft.com/office/powerpoint/2010/main" val="14420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8"/>
          <p:cNvSpPr>
            <a:spLocks noChangeArrowheads="1"/>
          </p:cNvSpPr>
          <p:nvPr/>
        </p:nvSpPr>
        <p:spPr bwMode="auto">
          <a:xfrm>
            <a:off x="471488" y="687388"/>
            <a:ext cx="8393112" cy="381000"/>
          </a:xfrm>
          <a:prstGeom prst="rect">
            <a:avLst/>
          </a:prstGeom>
          <a:noFill/>
          <a:ln w="9525">
            <a:noFill/>
            <a:miter lim="800000"/>
            <a:headEnd/>
            <a:tailEnd/>
          </a:ln>
        </p:spPr>
        <p:txBody>
          <a:bodyPr>
            <a:prstTxWarp prst="textNoShape">
              <a:avLst/>
            </a:prstTxWarp>
          </a:bodyPr>
          <a:lstStyle/>
          <a:p>
            <a:pPr algn="ctr">
              <a:lnSpc>
                <a:spcPts val="2000"/>
              </a:lnSpc>
            </a:pPr>
            <a:br>
              <a:rPr lang="en-US" sz="2400" b="1" dirty="0">
                <a:latin typeface="Calibri" charset="0"/>
              </a:rPr>
            </a:br>
            <a:r>
              <a:rPr lang="en-US" sz="900" dirty="0">
                <a:latin typeface="Calibri" charset="0"/>
              </a:rPr>
              <a:t> </a:t>
            </a:r>
            <a:endParaRPr lang="en-US" sz="2000" b="1" dirty="0">
              <a:latin typeface="Calibri" charset="0"/>
            </a:endParaRPr>
          </a:p>
        </p:txBody>
      </p:sp>
      <p:cxnSp>
        <p:nvCxnSpPr>
          <p:cNvPr id="6" name="Straight Connector 5"/>
          <p:cNvCxnSpPr>
            <a:endCxn id="49154" idx="1"/>
          </p:cNvCxnSpPr>
          <p:nvPr/>
        </p:nvCxnSpPr>
        <p:spPr>
          <a:xfrm flipH="1">
            <a:off x="471488" y="877888"/>
            <a:ext cx="8170037" cy="0"/>
          </a:xfrm>
          <a:prstGeom prst="line">
            <a:avLst/>
          </a:prstGeom>
          <a:ln w="3175" cap="flat" cmpd="sng" algn="ctr">
            <a:solidFill>
              <a:schemeClr val="bg1">
                <a:lumMod val="75000"/>
              </a:schemeClr>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5747D0AB-6ADA-4BBC-8F5B-C7EA5E5A0CE1}" type="slidenum">
              <a:rPr lang="en-US" smtClean="0"/>
              <a:pPr/>
              <a:t>12</a:t>
            </a:fld>
            <a:endParaRPr lang="en-US"/>
          </a:p>
        </p:txBody>
      </p:sp>
      <p:pic>
        <p:nvPicPr>
          <p:cNvPr id="11" name="Picture 2" descr="Embedded image permalin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52322" y="1454025"/>
            <a:ext cx="2646853" cy="1767514"/>
          </a:xfrm>
          <a:prstGeom prst="rect">
            <a:avLst/>
          </a:prstGeom>
          <a:noFill/>
          <a:ln>
            <a:solidFill>
              <a:schemeClr val="tx1">
                <a:lumMod val="50000"/>
                <a:lumOff val="50000"/>
              </a:schemeClr>
            </a:solidFill>
          </a:ln>
          <a:extLst>
            <a:ext uri="{909E8E84-426E-40dd-AFC4-6F175D3DCCD1}">
              <a14:hiddenFill xmlns:a14="http://schemas.microsoft.com/office/drawing/2010/main" xmlns="">
                <a:solidFill>
                  <a:srgbClr val="FFFFFF"/>
                </a:solidFill>
              </a14:hiddenFill>
            </a:ext>
          </a:extLst>
        </p:spPr>
      </p:pic>
      <p:cxnSp>
        <p:nvCxnSpPr>
          <p:cNvPr id="9" name="Straight Connector 8"/>
          <p:cNvCxnSpPr/>
          <p:nvPr/>
        </p:nvCxnSpPr>
        <p:spPr>
          <a:xfrm flipH="1" flipV="1">
            <a:off x="457200" y="89852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34967" y="1119070"/>
            <a:ext cx="5418582" cy="5447645"/>
          </a:xfrm>
          <a:prstGeom prst="rect">
            <a:avLst/>
          </a:prstGeom>
          <a:noFill/>
        </p:spPr>
        <p:txBody>
          <a:bodyPr wrap="square" rtlCol="0">
            <a:spAutoFit/>
          </a:bodyPr>
          <a:lstStyle/>
          <a:p>
            <a:pPr marL="404813" lvl="1" indent="-347663">
              <a:spcBef>
                <a:spcPts val="600"/>
              </a:spcBef>
              <a:spcAft>
                <a:spcPts val="600"/>
              </a:spcAft>
              <a:buSzPct val="70000"/>
              <a:buFont typeface="Wingdings" panose="05000000000000000000" pitchFamily="2" charset="2"/>
              <a:buChar char="v"/>
            </a:pPr>
            <a:r>
              <a:rPr lang="en-US" sz="2000" b="1" dirty="0">
                <a:latin typeface="Avenir Book" charset="0"/>
                <a:ea typeface="Avenir Book" charset="0"/>
                <a:cs typeface="Avenir Book" charset="0"/>
              </a:rPr>
              <a:t>Participant Contracts</a:t>
            </a:r>
          </a:p>
          <a:p>
            <a:pPr marL="804863" lvl="2" indent="-347663">
              <a:spcBef>
                <a:spcPts val="600"/>
              </a:spcBef>
              <a:spcAft>
                <a:spcPts val="600"/>
              </a:spcAft>
              <a:buSzPct val="70000"/>
              <a:buFont typeface="HiraMinProN-W3" charset="-128"/>
              <a:buChar char="☀"/>
            </a:pPr>
            <a:r>
              <a:rPr lang="en-US" sz="2000" dirty="0">
                <a:latin typeface="Avenir Book" charset="0"/>
                <a:ea typeface="Avenir Book" charset="0"/>
                <a:cs typeface="Avenir Book" charset="0"/>
              </a:rPr>
              <a:t>Participating agencies execute contracts</a:t>
            </a:r>
          </a:p>
          <a:p>
            <a:pPr marL="404813" lvl="1" indent="-347663">
              <a:spcBef>
                <a:spcPts val="600"/>
              </a:spcBef>
              <a:spcAft>
                <a:spcPts val="600"/>
              </a:spcAft>
              <a:buSzPct val="70000"/>
              <a:buFont typeface="Wingdings" panose="05000000000000000000" pitchFamily="2" charset="2"/>
              <a:buChar char="v"/>
            </a:pPr>
            <a:r>
              <a:rPr lang="en-US" sz="2000" b="1" dirty="0">
                <a:latin typeface="Avenir Book" charset="0"/>
                <a:ea typeface="Avenir Book" charset="0"/>
                <a:cs typeface="Avenir Book" charset="0"/>
              </a:rPr>
              <a:t>Metropolitan Water District transportation </a:t>
            </a:r>
          </a:p>
          <a:p>
            <a:pPr marL="862013" lvl="2" indent="-347663">
              <a:spcBef>
                <a:spcPts val="600"/>
              </a:spcBef>
              <a:spcAft>
                <a:spcPts val="600"/>
              </a:spcAft>
              <a:buSzPct val="70000"/>
              <a:buFont typeface="HiraMinProN-W3" charset="-128"/>
              <a:buChar char="☀"/>
            </a:pPr>
            <a:r>
              <a:rPr lang="en-US" sz="2000" dirty="0">
                <a:latin typeface="Avenir Book" charset="0"/>
                <a:ea typeface="Avenir Book" charset="0"/>
                <a:cs typeface="Avenir Book" charset="0"/>
              </a:rPr>
              <a:t>Treat to ambient water quality in CRA.</a:t>
            </a:r>
          </a:p>
          <a:p>
            <a:pPr marL="862013" lvl="2" indent="-347663">
              <a:spcBef>
                <a:spcPts val="600"/>
              </a:spcBef>
              <a:spcAft>
                <a:spcPts val="600"/>
              </a:spcAft>
              <a:buSzPct val="70000"/>
              <a:buFont typeface="HiraMinProN-W3" charset="-128"/>
              <a:buChar char="☀"/>
            </a:pPr>
            <a:r>
              <a:rPr lang="en-US" sz="2000" dirty="0">
                <a:latin typeface="Avenir Book" charset="0"/>
                <a:ea typeface="Avenir Book" charset="0"/>
                <a:cs typeface="Avenir Book" charset="0"/>
              </a:rPr>
              <a:t>Space available. </a:t>
            </a:r>
            <a:r>
              <a:rPr lang="en-US" sz="2000" dirty="0" err="1">
                <a:latin typeface="Avenir Book" charset="0"/>
                <a:ea typeface="Avenir Book" charset="0"/>
                <a:cs typeface="Avenir Book" charset="0"/>
              </a:rPr>
              <a:t>Wat</a:t>
            </a:r>
            <a:r>
              <a:rPr lang="en-US" sz="2000" dirty="0">
                <a:latin typeface="Avenir Book" charset="0"/>
                <a:ea typeface="Avenir Book" charset="0"/>
                <a:cs typeface="Avenir Book" charset="0"/>
              </a:rPr>
              <a:t> Code. §1810</a:t>
            </a:r>
          </a:p>
          <a:p>
            <a:pPr marL="862013" lvl="2" indent="-347663">
              <a:spcBef>
                <a:spcPts val="600"/>
              </a:spcBef>
              <a:spcAft>
                <a:spcPts val="600"/>
              </a:spcAft>
              <a:buSzPct val="70000"/>
              <a:buFont typeface="HiraMinProN-W3" charset="-128"/>
              <a:buChar char="☀"/>
            </a:pPr>
            <a:r>
              <a:rPr lang="en-US" sz="2000" dirty="0">
                <a:latin typeface="Avenir Book" charset="0"/>
                <a:ea typeface="Avenir Book" charset="0"/>
                <a:cs typeface="Avenir Book" charset="0"/>
              </a:rPr>
              <a:t>Off-setting benefits; water softening</a:t>
            </a:r>
          </a:p>
          <a:p>
            <a:pPr marL="862013" lvl="2" indent="-347663">
              <a:spcBef>
                <a:spcPts val="600"/>
              </a:spcBef>
              <a:spcAft>
                <a:spcPts val="600"/>
              </a:spcAft>
              <a:buSzPct val="70000"/>
              <a:buFont typeface="HiraMinProN-W3" charset="-128"/>
              <a:buChar char="☀"/>
            </a:pPr>
            <a:r>
              <a:rPr lang="en-US" sz="2000" dirty="0">
                <a:latin typeface="Avenir Book" charset="0"/>
                <a:ea typeface="Avenir Book" charset="0"/>
                <a:cs typeface="Avenir Book" charset="0"/>
              </a:rPr>
              <a:t>Intake / Off-Take</a:t>
            </a:r>
          </a:p>
          <a:p>
            <a:pPr marL="403225" lvl="3" indent="-285750">
              <a:spcBef>
                <a:spcPts val="600"/>
              </a:spcBef>
              <a:spcAft>
                <a:spcPts val="600"/>
              </a:spcAft>
              <a:buSzPct val="70000"/>
              <a:buFont typeface="Wingdings" panose="05000000000000000000" pitchFamily="2" charset="2"/>
              <a:buChar char="v"/>
            </a:pPr>
            <a:r>
              <a:rPr lang="en-US" sz="2000" b="1" dirty="0">
                <a:latin typeface="Avenir Book" charset="0"/>
                <a:ea typeface="Avenir Book" charset="0"/>
                <a:cs typeface="Avenir Book" charset="0"/>
              </a:rPr>
              <a:t>Construction Permitting &amp; Planning</a:t>
            </a:r>
          </a:p>
          <a:p>
            <a:pPr marL="804863" lvl="2" indent="-347663">
              <a:spcBef>
                <a:spcPts val="600"/>
              </a:spcBef>
              <a:spcAft>
                <a:spcPts val="600"/>
              </a:spcAft>
              <a:buSzPct val="70000"/>
              <a:buFont typeface="HiraMinProN-W3" charset="-128"/>
              <a:buChar char="☀"/>
            </a:pPr>
            <a:r>
              <a:rPr lang="en-US" sz="2000" dirty="0">
                <a:latin typeface="Avenir Book" charset="0"/>
                <a:ea typeface="Avenir Book" charset="0"/>
                <a:cs typeface="Avenir Book" charset="0"/>
              </a:rPr>
              <a:t>Engineering design; contractor selection</a:t>
            </a:r>
          </a:p>
          <a:p>
            <a:pPr marL="804863" lvl="2" indent="-347663">
              <a:spcBef>
                <a:spcPts val="600"/>
              </a:spcBef>
              <a:spcAft>
                <a:spcPts val="600"/>
              </a:spcAft>
              <a:buSzPct val="70000"/>
              <a:buFont typeface="HiraMinProN-W3" charset="-128"/>
              <a:buChar char="☀"/>
            </a:pPr>
            <a:r>
              <a:rPr lang="en-US" sz="2000" dirty="0">
                <a:latin typeface="Avenir Book" charset="0"/>
                <a:ea typeface="Avenir Book" charset="0"/>
                <a:cs typeface="Avenir Book" charset="0"/>
              </a:rPr>
              <a:t>CA and County limited jurisdiction permits</a:t>
            </a:r>
          </a:p>
          <a:p>
            <a:pPr marL="804863" lvl="2" indent="-347663">
              <a:spcBef>
                <a:spcPts val="600"/>
              </a:spcBef>
              <a:spcAft>
                <a:spcPts val="600"/>
              </a:spcAft>
              <a:buSzPct val="70000"/>
              <a:buFont typeface="HiraMinProN-W3" charset="-128"/>
              <a:buChar char="☀"/>
            </a:pPr>
            <a:r>
              <a:rPr lang="en-US" sz="2000" dirty="0">
                <a:latin typeface="Avenir Book" charset="0"/>
                <a:ea typeface="Avenir Book" charset="0"/>
                <a:cs typeface="Avenir Book" charset="0"/>
              </a:rPr>
              <a:t>Final financing terms</a:t>
            </a:r>
          </a:p>
          <a:p>
            <a:pPr marL="804863" lvl="2" indent="-347663">
              <a:spcBef>
                <a:spcPts val="600"/>
              </a:spcBef>
              <a:spcAft>
                <a:spcPts val="600"/>
              </a:spcAft>
              <a:buSzPct val="70000"/>
              <a:buFont typeface="HiraMinProN-W3" charset="-128"/>
              <a:buChar char="☀"/>
            </a:pPr>
            <a:endParaRPr lang="en-US" dirty="0">
              <a:latin typeface="Avenir Book" charset="0"/>
              <a:ea typeface="Avenir Book" charset="0"/>
              <a:cs typeface="Avenir Book" charset="0"/>
            </a:endParaRPr>
          </a:p>
        </p:txBody>
      </p:sp>
      <p:pic>
        <p:nvPicPr>
          <p:cNvPr id="1026" name="Picture 2" descr="Image result for colorado river aqueduct">
            <a:extLst>
              <a:ext uri="{FF2B5EF4-FFF2-40B4-BE49-F238E27FC236}">
                <a16:creationId xmlns:a16="http://schemas.microsoft.com/office/drawing/2014/main" id="{CE37A267-0740-437B-8EA6-D2D62CC0733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52322" y="4023183"/>
            <a:ext cx="2637666" cy="175890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itle 1">
            <a:extLst>
              <a:ext uri="{FF2B5EF4-FFF2-40B4-BE49-F238E27FC236}">
                <a16:creationId xmlns:a16="http://schemas.microsoft.com/office/drawing/2014/main" id="{CA914CC5-33BA-496D-9E0F-ED619BF269E7}"/>
              </a:ext>
            </a:extLst>
          </p:cNvPr>
          <p:cNvSpPr txBox="1">
            <a:spLocks/>
          </p:cNvSpPr>
          <p:nvPr/>
        </p:nvSpPr>
        <p:spPr bwMode="auto">
          <a:xfrm>
            <a:off x="0" y="152400"/>
            <a:ext cx="9144000" cy="565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1" charset="0"/>
                <a:cs typeface="Arial" charset="0"/>
              </a:defRPr>
            </a:lvl1pPr>
            <a:lvl2pPr marL="742950" indent="-285750" eaLnBrk="0" hangingPunct="0">
              <a:defRPr>
                <a:solidFill>
                  <a:schemeClr val="tx1"/>
                </a:solidFill>
                <a:latin typeface="Calibri" pitchFamily="1" charset="0"/>
                <a:cs typeface="Arial" charset="0"/>
              </a:defRPr>
            </a:lvl2pPr>
            <a:lvl3pPr marL="1143000" indent="-228600" eaLnBrk="0" hangingPunct="0">
              <a:defRPr>
                <a:solidFill>
                  <a:schemeClr val="tx1"/>
                </a:solidFill>
                <a:latin typeface="Calibri" pitchFamily="1" charset="0"/>
                <a:cs typeface="Arial" charset="0"/>
              </a:defRPr>
            </a:lvl3pPr>
            <a:lvl4pPr marL="1600200" indent="-228600" eaLnBrk="0" hangingPunct="0">
              <a:defRPr>
                <a:solidFill>
                  <a:schemeClr val="tx1"/>
                </a:solidFill>
                <a:latin typeface="Calibri" pitchFamily="1" charset="0"/>
                <a:cs typeface="Arial" charset="0"/>
              </a:defRPr>
            </a:lvl4pPr>
            <a:lvl5pPr marL="2057400" indent="-228600" eaLnBrk="0" hangingPunct="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pPr algn="ctr" eaLnBrk="1" hangingPunct="1"/>
            <a:r>
              <a:rPr lang="en-US" sz="3200" dirty="0">
                <a:latin typeface="Century Gothic" pitchFamily="34" charset="0"/>
              </a:rPr>
              <a:t>Next Steps</a:t>
            </a:r>
          </a:p>
        </p:txBody>
      </p:sp>
    </p:spTree>
    <p:extLst>
      <p:ext uri="{BB962C8B-B14F-4D97-AF65-F5344CB8AC3E}">
        <p14:creationId xmlns:p14="http://schemas.microsoft.com/office/powerpoint/2010/main" val="548855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8"/>
          <p:cNvSpPr>
            <a:spLocks noChangeArrowheads="1"/>
          </p:cNvSpPr>
          <p:nvPr/>
        </p:nvSpPr>
        <p:spPr bwMode="auto">
          <a:xfrm>
            <a:off x="471488" y="687388"/>
            <a:ext cx="8393112" cy="381000"/>
          </a:xfrm>
          <a:prstGeom prst="rect">
            <a:avLst/>
          </a:prstGeom>
          <a:noFill/>
          <a:ln w="9525">
            <a:noFill/>
            <a:miter lim="800000"/>
            <a:headEnd/>
            <a:tailEnd/>
          </a:ln>
        </p:spPr>
        <p:txBody>
          <a:bodyPr>
            <a:prstTxWarp prst="textNoShape">
              <a:avLst/>
            </a:prstTxWarp>
          </a:bodyPr>
          <a:lstStyle/>
          <a:p>
            <a:pPr algn="ctr">
              <a:lnSpc>
                <a:spcPts val="2000"/>
              </a:lnSpc>
            </a:pPr>
            <a:br>
              <a:rPr lang="en-US" sz="2400" b="1" dirty="0">
                <a:latin typeface="Calibri" charset="0"/>
              </a:rPr>
            </a:br>
            <a:r>
              <a:rPr lang="en-US" sz="900" dirty="0">
                <a:latin typeface="Calibri" charset="0"/>
              </a:rPr>
              <a:t> </a:t>
            </a:r>
            <a:endParaRPr lang="en-US" sz="2000" b="1" dirty="0">
              <a:latin typeface="Calibri" charset="0"/>
            </a:endParaRPr>
          </a:p>
        </p:txBody>
      </p:sp>
      <p:cxnSp>
        <p:nvCxnSpPr>
          <p:cNvPr id="6" name="Straight Connector 5"/>
          <p:cNvCxnSpPr>
            <a:endCxn id="49154" idx="1"/>
          </p:cNvCxnSpPr>
          <p:nvPr/>
        </p:nvCxnSpPr>
        <p:spPr>
          <a:xfrm flipH="1">
            <a:off x="471488" y="877888"/>
            <a:ext cx="8170037" cy="0"/>
          </a:xfrm>
          <a:prstGeom prst="line">
            <a:avLst/>
          </a:prstGeom>
          <a:ln w="3175" cap="flat" cmpd="sng" algn="ctr">
            <a:solidFill>
              <a:schemeClr val="bg1">
                <a:lumMod val="75000"/>
              </a:schemeClr>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5747D0AB-6ADA-4BBC-8F5B-C7EA5E5A0CE1}" type="slidenum">
              <a:rPr lang="en-US" smtClean="0"/>
              <a:pPr/>
              <a:t>13</a:t>
            </a:fld>
            <a:endParaRPr lang="en-US"/>
          </a:p>
        </p:txBody>
      </p:sp>
      <p:cxnSp>
        <p:nvCxnSpPr>
          <p:cNvPr id="9" name="Straight Connector 8"/>
          <p:cNvCxnSpPr/>
          <p:nvPr/>
        </p:nvCxnSpPr>
        <p:spPr>
          <a:xfrm flipH="1" flipV="1">
            <a:off x="457200" y="89852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80241" y="1352245"/>
            <a:ext cx="8406559" cy="5016758"/>
          </a:xfrm>
          <a:prstGeom prst="rect">
            <a:avLst/>
          </a:prstGeom>
          <a:noFill/>
        </p:spPr>
        <p:txBody>
          <a:bodyPr wrap="square" rtlCol="0">
            <a:spAutoFit/>
          </a:bodyPr>
          <a:lstStyle/>
          <a:p>
            <a:pPr marL="396875" lvl="2" indent="-347663">
              <a:spcBef>
                <a:spcPts val="600"/>
              </a:spcBef>
              <a:spcAft>
                <a:spcPts val="600"/>
              </a:spcAft>
              <a:buSzPct val="70000"/>
              <a:buFont typeface="Wingdings" panose="05000000000000000000" pitchFamily="2" charset="2"/>
              <a:buChar char="v"/>
            </a:pPr>
            <a:r>
              <a:rPr lang="en-US" sz="2000" b="1" dirty="0">
                <a:latin typeface="Avenir Book" charset="0"/>
                <a:ea typeface="Avenir Book" charset="0"/>
                <a:cs typeface="Avenir Book" charset="0"/>
              </a:rPr>
              <a:t>Cadiz Water Project Phase II</a:t>
            </a:r>
          </a:p>
          <a:p>
            <a:pPr marL="854075" lvl="3" indent="-347663">
              <a:spcBef>
                <a:spcPts val="600"/>
              </a:spcBef>
              <a:spcAft>
                <a:spcPts val="600"/>
              </a:spcAft>
              <a:buSzPct val="70000"/>
              <a:buFont typeface="HiraMinProN-W3" charset="-128"/>
              <a:buChar char="☀"/>
            </a:pPr>
            <a:r>
              <a:rPr lang="en-US" sz="2000" u="sng" dirty="0">
                <a:latin typeface="Avenir Book" charset="0"/>
                <a:ea typeface="Avenir Book" charset="0"/>
                <a:cs typeface="Avenir Book" charset="0"/>
              </a:rPr>
              <a:t>What is it? </a:t>
            </a:r>
            <a:r>
              <a:rPr lang="en-US" sz="2000" dirty="0">
                <a:latin typeface="Avenir Book" charset="0"/>
                <a:ea typeface="Avenir Book" charset="0"/>
                <a:cs typeface="Avenir Book" charset="0"/>
              </a:rPr>
              <a:t>– proposal to import and store surplus </a:t>
            </a:r>
            <a:br>
              <a:rPr lang="en-US" sz="2000" dirty="0">
                <a:latin typeface="Avenir Book" charset="0"/>
                <a:ea typeface="Avenir Book" charset="0"/>
                <a:cs typeface="Avenir Book" charset="0"/>
              </a:rPr>
            </a:br>
            <a:r>
              <a:rPr lang="en-US" sz="2000" dirty="0">
                <a:latin typeface="Avenir Book" charset="0"/>
                <a:ea typeface="Avenir Book" charset="0"/>
                <a:cs typeface="Avenir Book" charset="0"/>
              </a:rPr>
              <a:t>water on the Colorado River or CA State systems </a:t>
            </a:r>
            <a:br>
              <a:rPr lang="en-US" sz="2000" dirty="0">
                <a:latin typeface="Avenir Book" charset="0"/>
                <a:ea typeface="Avenir Book" charset="0"/>
                <a:cs typeface="Avenir Book" charset="0"/>
              </a:rPr>
            </a:br>
            <a:r>
              <a:rPr lang="en-US" sz="2000" dirty="0">
                <a:latin typeface="Avenir Book" charset="0"/>
                <a:ea typeface="Avenir Book" charset="0"/>
                <a:cs typeface="Avenir Book" charset="0"/>
              </a:rPr>
              <a:t>underground at Cadiz. Return stored water in future </a:t>
            </a:r>
            <a:br>
              <a:rPr lang="en-US" sz="2000" dirty="0">
                <a:latin typeface="Avenir Book" charset="0"/>
                <a:ea typeface="Avenir Book" charset="0"/>
                <a:cs typeface="Avenir Book" charset="0"/>
              </a:rPr>
            </a:br>
            <a:r>
              <a:rPr lang="en-US" sz="2000" dirty="0">
                <a:latin typeface="Avenir Book" charset="0"/>
                <a:ea typeface="Avenir Book" charset="0"/>
                <a:cs typeface="Avenir Book" charset="0"/>
              </a:rPr>
              <a:t>dry years. Capacity = 1 Million AF. </a:t>
            </a:r>
          </a:p>
          <a:p>
            <a:pPr marL="854075" lvl="3" indent="-347663">
              <a:spcBef>
                <a:spcPts val="600"/>
              </a:spcBef>
              <a:spcAft>
                <a:spcPts val="600"/>
              </a:spcAft>
              <a:buSzPct val="70000"/>
              <a:buFont typeface="HiraMinProN-W3" charset="-128"/>
              <a:buChar char="☀"/>
            </a:pPr>
            <a:r>
              <a:rPr lang="en-US" sz="2000" u="sng" dirty="0">
                <a:latin typeface="Avenir Book" charset="0"/>
                <a:ea typeface="Avenir Book" charset="0"/>
                <a:cs typeface="Avenir Book" charset="0"/>
              </a:rPr>
              <a:t>Who participates?  </a:t>
            </a:r>
            <a:r>
              <a:rPr lang="en-US" sz="2000" dirty="0">
                <a:latin typeface="Avenir Book" charset="0"/>
                <a:ea typeface="Avenir Book" charset="0"/>
                <a:cs typeface="Avenir Book" charset="0"/>
              </a:rPr>
              <a:t>– State and CR contractors with excess supplies in wet years.</a:t>
            </a:r>
          </a:p>
          <a:p>
            <a:pPr marL="854075" lvl="3" indent="-347663">
              <a:spcBef>
                <a:spcPts val="600"/>
              </a:spcBef>
              <a:spcAft>
                <a:spcPts val="600"/>
              </a:spcAft>
              <a:buSzPct val="70000"/>
              <a:buFont typeface="HiraMinProN-W3" charset="-128"/>
              <a:buChar char="☀"/>
            </a:pPr>
            <a:r>
              <a:rPr lang="en-US" sz="2000" u="sng" dirty="0">
                <a:latin typeface="Avenir Book" charset="0"/>
                <a:ea typeface="Avenir Book" charset="0"/>
                <a:cs typeface="Avenir Book" charset="0"/>
              </a:rPr>
              <a:t>Facilities required?  </a:t>
            </a:r>
            <a:r>
              <a:rPr lang="en-US" sz="2000" dirty="0">
                <a:latin typeface="Avenir Book" charset="0"/>
                <a:ea typeface="Avenir Book" charset="0"/>
                <a:cs typeface="Avenir Book" charset="0"/>
              </a:rPr>
              <a:t>– Pipeline(s), spreading basins, pump station(s).</a:t>
            </a:r>
          </a:p>
          <a:p>
            <a:pPr marL="854075" lvl="3" indent="-347663">
              <a:spcBef>
                <a:spcPts val="600"/>
              </a:spcBef>
              <a:spcAft>
                <a:spcPts val="600"/>
              </a:spcAft>
              <a:buSzPct val="70000"/>
              <a:buFont typeface="HiraMinProN-W3" charset="-128"/>
              <a:buChar char="☀"/>
            </a:pPr>
            <a:r>
              <a:rPr lang="en-US" sz="2000" u="sng" dirty="0">
                <a:latin typeface="Avenir Book" charset="0"/>
                <a:ea typeface="Avenir Book" charset="0"/>
                <a:cs typeface="Avenir Book" charset="0"/>
              </a:rPr>
              <a:t>Permitting required? </a:t>
            </a:r>
            <a:r>
              <a:rPr lang="en-US" sz="2000" dirty="0">
                <a:latin typeface="Avenir Book" charset="0"/>
                <a:ea typeface="Avenir Book" charset="0"/>
                <a:cs typeface="Avenir Book" charset="0"/>
              </a:rPr>
              <a:t>– State and Federal permits for spreading.</a:t>
            </a:r>
          </a:p>
          <a:p>
            <a:pPr marL="854075" lvl="3" indent="-347663">
              <a:spcBef>
                <a:spcPts val="600"/>
              </a:spcBef>
              <a:spcAft>
                <a:spcPts val="600"/>
              </a:spcAft>
              <a:buSzPct val="70000"/>
              <a:buFont typeface="HiraMinProN-W3" charset="-128"/>
              <a:buChar char="☀"/>
            </a:pPr>
            <a:r>
              <a:rPr lang="en-US" sz="2000" u="sng" dirty="0">
                <a:latin typeface="Avenir Book" charset="0"/>
                <a:ea typeface="Avenir Book" charset="0"/>
                <a:cs typeface="Avenir Book" charset="0"/>
              </a:rPr>
              <a:t>Metrics?</a:t>
            </a:r>
            <a:r>
              <a:rPr lang="en-US" sz="2000" dirty="0">
                <a:latin typeface="Avenir Book" charset="0"/>
                <a:ea typeface="Avenir Book" charset="0"/>
                <a:cs typeface="Avenir Book" charset="0"/>
              </a:rPr>
              <a:t> –  Buy-in purchase of land and capacity: $20/AF/Y; storage fees ~ $1,500 AF.  (See Semi-Tropic)</a:t>
            </a:r>
          </a:p>
          <a:p>
            <a:pPr marL="854075" lvl="3" indent="-347663">
              <a:spcBef>
                <a:spcPts val="600"/>
              </a:spcBef>
              <a:spcAft>
                <a:spcPts val="600"/>
              </a:spcAft>
              <a:buSzPct val="70000"/>
              <a:buFont typeface="HiraMinProN-W3" charset="-128"/>
              <a:buChar char="☀"/>
            </a:pPr>
            <a:r>
              <a:rPr lang="en-US" sz="2000" u="sng" dirty="0">
                <a:latin typeface="Avenir Book" charset="0"/>
                <a:ea typeface="Avenir Book" charset="0"/>
                <a:cs typeface="Avenir Book" charset="0"/>
              </a:rPr>
              <a:t>Timing? </a:t>
            </a:r>
            <a:r>
              <a:rPr lang="en-US" sz="2000" dirty="0">
                <a:latin typeface="Avenir Book" charset="0"/>
                <a:ea typeface="Avenir Book" charset="0"/>
                <a:cs typeface="Avenir Book" charset="0"/>
              </a:rPr>
              <a:t>–  Initiate permitting in 2018.</a:t>
            </a:r>
          </a:p>
        </p:txBody>
      </p:sp>
      <p:pic>
        <p:nvPicPr>
          <p:cNvPr id="10" name="Picture 9">
            <a:extLst>
              <a:ext uri="{FF2B5EF4-FFF2-40B4-BE49-F238E27FC236}">
                <a16:creationId xmlns:a16="http://schemas.microsoft.com/office/drawing/2014/main" id="{382C5126-58B1-4A94-9F94-144B782C0E1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b="9622"/>
          <a:stretch>
            <a:fillRect/>
          </a:stretch>
        </p:blipFill>
        <p:spPr bwMode="auto">
          <a:xfrm>
            <a:off x="6818953" y="1184437"/>
            <a:ext cx="1971035" cy="1990566"/>
          </a:xfrm>
          <a:prstGeom prst="rect">
            <a:avLst/>
          </a:prstGeom>
          <a:noFill/>
          <a:ln w="12700">
            <a:solidFill>
              <a:schemeClr val="tx1">
                <a:lumMod val="50000"/>
                <a:lumOff val="50000"/>
              </a:schemeClr>
            </a:solidFill>
            <a:miter lim="800000"/>
            <a:headEnd/>
            <a:tailEnd/>
          </a:ln>
          <a:extLst>
            <a:ext uri="{909E8E84-426E-40dd-AFC4-6F175D3DCCD1}">
              <a14:hiddenFill xmlns:a14="http://schemas.microsoft.com/office/drawing/2010/main" xmlns="">
                <a:solidFill>
                  <a:srgbClr val="FFFFFF"/>
                </a:solidFill>
              </a14:hiddenFill>
            </a:ext>
          </a:extLst>
        </p:spPr>
      </p:pic>
      <p:sp>
        <p:nvSpPr>
          <p:cNvPr id="11" name="Title 1">
            <a:extLst>
              <a:ext uri="{FF2B5EF4-FFF2-40B4-BE49-F238E27FC236}">
                <a16:creationId xmlns:a16="http://schemas.microsoft.com/office/drawing/2014/main" id="{4DD0ED03-9A3B-4F37-9A3B-5EC12E33BC9B}"/>
              </a:ext>
            </a:extLst>
          </p:cNvPr>
          <p:cNvSpPr txBox="1">
            <a:spLocks/>
          </p:cNvSpPr>
          <p:nvPr/>
        </p:nvSpPr>
        <p:spPr bwMode="auto">
          <a:xfrm>
            <a:off x="0" y="152400"/>
            <a:ext cx="9144000" cy="576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1" charset="0"/>
                <a:cs typeface="Arial" charset="0"/>
              </a:defRPr>
            </a:lvl1pPr>
            <a:lvl2pPr marL="742950" indent="-285750" eaLnBrk="0" hangingPunct="0">
              <a:defRPr>
                <a:solidFill>
                  <a:schemeClr val="tx1"/>
                </a:solidFill>
                <a:latin typeface="Calibri" pitchFamily="1" charset="0"/>
                <a:cs typeface="Arial" charset="0"/>
              </a:defRPr>
            </a:lvl2pPr>
            <a:lvl3pPr marL="1143000" indent="-228600" eaLnBrk="0" hangingPunct="0">
              <a:defRPr>
                <a:solidFill>
                  <a:schemeClr val="tx1"/>
                </a:solidFill>
                <a:latin typeface="Calibri" pitchFamily="1" charset="0"/>
                <a:cs typeface="Arial" charset="0"/>
              </a:defRPr>
            </a:lvl3pPr>
            <a:lvl4pPr marL="1600200" indent="-228600" eaLnBrk="0" hangingPunct="0">
              <a:defRPr>
                <a:solidFill>
                  <a:schemeClr val="tx1"/>
                </a:solidFill>
                <a:latin typeface="Calibri" pitchFamily="1" charset="0"/>
                <a:cs typeface="Arial" charset="0"/>
              </a:defRPr>
            </a:lvl4pPr>
            <a:lvl5pPr marL="2057400" indent="-228600" eaLnBrk="0" hangingPunct="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pPr algn="ctr" eaLnBrk="1" hangingPunct="1"/>
            <a:r>
              <a:rPr lang="en-US" sz="3200" dirty="0">
                <a:latin typeface="Century Gothic" pitchFamily="34" charset="0"/>
              </a:rPr>
              <a:t>Phase II</a:t>
            </a:r>
          </a:p>
        </p:txBody>
      </p:sp>
    </p:spTree>
    <p:extLst>
      <p:ext uri="{BB962C8B-B14F-4D97-AF65-F5344CB8AC3E}">
        <p14:creationId xmlns:p14="http://schemas.microsoft.com/office/powerpoint/2010/main" val="2434246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8"/>
          <p:cNvSpPr>
            <a:spLocks noChangeArrowheads="1"/>
          </p:cNvSpPr>
          <p:nvPr/>
        </p:nvSpPr>
        <p:spPr bwMode="auto">
          <a:xfrm>
            <a:off x="471488" y="687388"/>
            <a:ext cx="8393112" cy="381000"/>
          </a:xfrm>
          <a:prstGeom prst="rect">
            <a:avLst/>
          </a:prstGeom>
          <a:noFill/>
          <a:ln w="9525">
            <a:noFill/>
            <a:miter lim="800000"/>
            <a:headEnd/>
            <a:tailEnd/>
          </a:ln>
        </p:spPr>
        <p:txBody>
          <a:bodyPr>
            <a:prstTxWarp prst="textNoShape">
              <a:avLst/>
            </a:prstTxWarp>
          </a:bodyPr>
          <a:lstStyle/>
          <a:p>
            <a:pPr algn="ctr">
              <a:lnSpc>
                <a:spcPts val="2000"/>
              </a:lnSpc>
            </a:pPr>
            <a:br>
              <a:rPr lang="en-US" sz="2400" b="1" dirty="0">
                <a:latin typeface="Calibri" charset="0"/>
              </a:rPr>
            </a:br>
            <a:r>
              <a:rPr lang="en-US" sz="900" dirty="0">
                <a:latin typeface="Calibri" charset="0"/>
              </a:rPr>
              <a:t> </a:t>
            </a:r>
            <a:endParaRPr lang="en-US" sz="2000" b="1" dirty="0">
              <a:latin typeface="Calibri" charset="0"/>
            </a:endParaRPr>
          </a:p>
        </p:txBody>
      </p:sp>
      <p:cxnSp>
        <p:nvCxnSpPr>
          <p:cNvPr id="6" name="Straight Connector 5"/>
          <p:cNvCxnSpPr>
            <a:endCxn id="49154" idx="1"/>
          </p:cNvCxnSpPr>
          <p:nvPr/>
        </p:nvCxnSpPr>
        <p:spPr>
          <a:xfrm flipH="1">
            <a:off x="471488" y="877888"/>
            <a:ext cx="8170037" cy="0"/>
          </a:xfrm>
          <a:prstGeom prst="line">
            <a:avLst/>
          </a:prstGeom>
          <a:ln w="3175" cap="flat" cmpd="sng" algn="ctr">
            <a:solidFill>
              <a:schemeClr val="bg1">
                <a:lumMod val="75000"/>
              </a:schemeClr>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5747D0AB-6ADA-4BBC-8F5B-C7EA5E5A0CE1}" type="slidenum">
              <a:rPr lang="en-US" smtClean="0"/>
              <a:pPr/>
              <a:t>14</a:t>
            </a:fld>
            <a:endParaRPr lang="en-US"/>
          </a:p>
        </p:txBody>
      </p:sp>
      <p:cxnSp>
        <p:nvCxnSpPr>
          <p:cNvPr id="9" name="Straight Connector 8"/>
          <p:cNvCxnSpPr/>
          <p:nvPr/>
        </p:nvCxnSpPr>
        <p:spPr>
          <a:xfrm flipH="1" flipV="1">
            <a:off x="457200" y="89852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Arrow: Right 2">
            <a:extLst>
              <a:ext uri="{FF2B5EF4-FFF2-40B4-BE49-F238E27FC236}">
                <a16:creationId xmlns:a16="http://schemas.microsoft.com/office/drawing/2014/main" id="{F7CE2D9B-24F1-487C-A0EE-034D7D607A71}"/>
              </a:ext>
            </a:extLst>
          </p:cNvPr>
          <p:cNvSpPr/>
          <p:nvPr/>
        </p:nvSpPr>
        <p:spPr>
          <a:xfrm>
            <a:off x="225937" y="5984478"/>
            <a:ext cx="8770579" cy="412955"/>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9E7CECF-8E20-4EEA-8557-176BD31EB2E0}"/>
              </a:ext>
            </a:extLst>
          </p:cNvPr>
          <p:cNvSpPr txBox="1"/>
          <p:nvPr/>
        </p:nvSpPr>
        <p:spPr>
          <a:xfrm>
            <a:off x="147281" y="1091929"/>
            <a:ext cx="786581" cy="369332"/>
          </a:xfrm>
          <a:prstGeom prst="rect">
            <a:avLst/>
          </a:prstGeom>
          <a:noFill/>
        </p:spPr>
        <p:txBody>
          <a:bodyPr wrap="square" rtlCol="0">
            <a:spAutoFit/>
          </a:bodyPr>
          <a:lstStyle/>
          <a:p>
            <a:r>
              <a:rPr lang="en-US" b="1" u="sng" dirty="0"/>
              <a:t>2018</a:t>
            </a:r>
          </a:p>
        </p:txBody>
      </p:sp>
      <p:sp>
        <p:nvSpPr>
          <p:cNvPr id="16" name="TextBox 15">
            <a:extLst>
              <a:ext uri="{FF2B5EF4-FFF2-40B4-BE49-F238E27FC236}">
                <a16:creationId xmlns:a16="http://schemas.microsoft.com/office/drawing/2014/main" id="{216BA501-9718-4F82-B415-F012A82D7350}"/>
              </a:ext>
            </a:extLst>
          </p:cNvPr>
          <p:cNvSpPr txBox="1"/>
          <p:nvPr/>
        </p:nvSpPr>
        <p:spPr>
          <a:xfrm>
            <a:off x="3087149" y="1098440"/>
            <a:ext cx="786581" cy="369332"/>
          </a:xfrm>
          <a:prstGeom prst="rect">
            <a:avLst/>
          </a:prstGeom>
          <a:noFill/>
        </p:spPr>
        <p:txBody>
          <a:bodyPr wrap="square" rtlCol="0">
            <a:spAutoFit/>
          </a:bodyPr>
          <a:lstStyle/>
          <a:p>
            <a:r>
              <a:rPr lang="en-US" b="1" u="sng" dirty="0"/>
              <a:t>2019</a:t>
            </a:r>
          </a:p>
        </p:txBody>
      </p:sp>
      <p:sp>
        <p:nvSpPr>
          <p:cNvPr id="17" name="TextBox 16">
            <a:extLst>
              <a:ext uri="{FF2B5EF4-FFF2-40B4-BE49-F238E27FC236}">
                <a16:creationId xmlns:a16="http://schemas.microsoft.com/office/drawing/2014/main" id="{4EC9792F-B4B6-49FF-8C50-279E8E0C7902}"/>
              </a:ext>
            </a:extLst>
          </p:cNvPr>
          <p:cNvSpPr txBox="1"/>
          <p:nvPr/>
        </p:nvSpPr>
        <p:spPr>
          <a:xfrm>
            <a:off x="5791681" y="1113603"/>
            <a:ext cx="717754" cy="369332"/>
          </a:xfrm>
          <a:prstGeom prst="rect">
            <a:avLst/>
          </a:prstGeom>
          <a:noFill/>
        </p:spPr>
        <p:txBody>
          <a:bodyPr wrap="square" rtlCol="0">
            <a:spAutoFit/>
          </a:bodyPr>
          <a:lstStyle/>
          <a:p>
            <a:r>
              <a:rPr lang="en-US" b="1" u="sng" dirty="0"/>
              <a:t>2020</a:t>
            </a:r>
          </a:p>
        </p:txBody>
      </p:sp>
      <p:sp>
        <p:nvSpPr>
          <p:cNvPr id="20" name="TextBox 19">
            <a:extLst>
              <a:ext uri="{FF2B5EF4-FFF2-40B4-BE49-F238E27FC236}">
                <a16:creationId xmlns:a16="http://schemas.microsoft.com/office/drawing/2014/main" id="{5A72AD14-F8CA-46A4-A8A9-0FB07D9AEA77}"/>
              </a:ext>
            </a:extLst>
          </p:cNvPr>
          <p:cNvSpPr txBox="1"/>
          <p:nvPr/>
        </p:nvSpPr>
        <p:spPr>
          <a:xfrm>
            <a:off x="2789053" y="1823611"/>
            <a:ext cx="2208297" cy="369332"/>
          </a:xfrm>
          <a:prstGeom prst="rect">
            <a:avLst/>
          </a:prstGeom>
          <a:noFill/>
        </p:spPr>
        <p:txBody>
          <a:bodyPr wrap="none" rtlCol="0">
            <a:spAutoFit/>
          </a:bodyPr>
          <a:lstStyle/>
          <a:p>
            <a:r>
              <a:rPr lang="en-US" dirty="0"/>
              <a:t>Contract negotiations</a:t>
            </a:r>
          </a:p>
        </p:txBody>
      </p:sp>
      <p:cxnSp>
        <p:nvCxnSpPr>
          <p:cNvPr id="22" name="Straight Arrow Connector 21">
            <a:extLst>
              <a:ext uri="{FF2B5EF4-FFF2-40B4-BE49-F238E27FC236}">
                <a16:creationId xmlns:a16="http://schemas.microsoft.com/office/drawing/2014/main" id="{C13867E5-28DC-4687-A18B-1DBD7E328778}"/>
              </a:ext>
            </a:extLst>
          </p:cNvPr>
          <p:cNvCxnSpPr>
            <a:cxnSpLocks/>
          </p:cNvCxnSpPr>
          <p:nvPr/>
        </p:nvCxnSpPr>
        <p:spPr>
          <a:xfrm>
            <a:off x="1470769" y="2499511"/>
            <a:ext cx="2206222" cy="417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386F934-701E-476C-B551-52A3A4D738B0}"/>
              </a:ext>
            </a:extLst>
          </p:cNvPr>
          <p:cNvSpPr txBox="1"/>
          <p:nvPr/>
        </p:nvSpPr>
        <p:spPr>
          <a:xfrm>
            <a:off x="3873730" y="2274473"/>
            <a:ext cx="2918812" cy="369332"/>
          </a:xfrm>
          <a:prstGeom prst="rect">
            <a:avLst/>
          </a:prstGeom>
          <a:noFill/>
        </p:spPr>
        <p:txBody>
          <a:bodyPr wrap="none" rtlCol="0">
            <a:spAutoFit/>
          </a:bodyPr>
          <a:lstStyle/>
          <a:p>
            <a:r>
              <a:rPr lang="en-US" dirty="0"/>
              <a:t>Metropolitan WD application</a:t>
            </a:r>
          </a:p>
        </p:txBody>
      </p:sp>
      <p:cxnSp>
        <p:nvCxnSpPr>
          <p:cNvPr id="25" name="Straight Arrow Connector 24">
            <a:extLst>
              <a:ext uri="{FF2B5EF4-FFF2-40B4-BE49-F238E27FC236}">
                <a16:creationId xmlns:a16="http://schemas.microsoft.com/office/drawing/2014/main" id="{6488188D-3EA7-4818-A3F4-DE0F70734F1C}"/>
              </a:ext>
            </a:extLst>
          </p:cNvPr>
          <p:cNvCxnSpPr>
            <a:cxnSpLocks/>
          </p:cNvCxnSpPr>
          <p:nvPr/>
        </p:nvCxnSpPr>
        <p:spPr>
          <a:xfrm>
            <a:off x="258071" y="3116825"/>
            <a:ext cx="345105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C8E7D5D-8363-420B-A3C8-33AF4CD0B3E9}"/>
              </a:ext>
            </a:extLst>
          </p:cNvPr>
          <p:cNvSpPr txBox="1"/>
          <p:nvPr/>
        </p:nvSpPr>
        <p:spPr>
          <a:xfrm>
            <a:off x="3908981" y="2892833"/>
            <a:ext cx="2369559" cy="369332"/>
          </a:xfrm>
          <a:prstGeom prst="rect">
            <a:avLst/>
          </a:prstGeom>
          <a:noFill/>
        </p:spPr>
        <p:txBody>
          <a:bodyPr wrap="none" rtlCol="0">
            <a:spAutoFit/>
          </a:bodyPr>
          <a:lstStyle/>
          <a:p>
            <a:r>
              <a:rPr lang="en-US" dirty="0"/>
              <a:t>Engineering &amp; Planning</a:t>
            </a:r>
          </a:p>
        </p:txBody>
      </p:sp>
      <p:cxnSp>
        <p:nvCxnSpPr>
          <p:cNvPr id="28" name="Straight Arrow Connector 27">
            <a:extLst>
              <a:ext uri="{FF2B5EF4-FFF2-40B4-BE49-F238E27FC236}">
                <a16:creationId xmlns:a16="http://schemas.microsoft.com/office/drawing/2014/main" id="{5CA80ACE-2E95-41BE-912A-012663A5C72E}"/>
              </a:ext>
            </a:extLst>
          </p:cNvPr>
          <p:cNvCxnSpPr>
            <a:cxnSpLocks/>
          </p:cNvCxnSpPr>
          <p:nvPr/>
        </p:nvCxnSpPr>
        <p:spPr>
          <a:xfrm flipV="1">
            <a:off x="258071" y="3716779"/>
            <a:ext cx="3983189" cy="964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5BB06F8-7B9F-42FB-8F2F-8BD38A356893}"/>
              </a:ext>
            </a:extLst>
          </p:cNvPr>
          <p:cNvSpPr txBox="1"/>
          <p:nvPr/>
        </p:nvSpPr>
        <p:spPr>
          <a:xfrm>
            <a:off x="4572000" y="3532113"/>
            <a:ext cx="2652521" cy="369332"/>
          </a:xfrm>
          <a:prstGeom prst="rect">
            <a:avLst/>
          </a:prstGeom>
          <a:noFill/>
        </p:spPr>
        <p:txBody>
          <a:bodyPr wrap="none" rtlCol="0">
            <a:spAutoFit/>
          </a:bodyPr>
          <a:lstStyle/>
          <a:p>
            <a:r>
              <a:rPr lang="en-US" dirty="0"/>
              <a:t>Final Construction Permits</a:t>
            </a:r>
          </a:p>
        </p:txBody>
      </p:sp>
      <p:cxnSp>
        <p:nvCxnSpPr>
          <p:cNvPr id="31" name="Straight Arrow Connector 30">
            <a:extLst>
              <a:ext uri="{FF2B5EF4-FFF2-40B4-BE49-F238E27FC236}">
                <a16:creationId xmlns:a16="http://schemas.microsoft.com/office/drawing/2014/main" id="{C8093D72-064D-46B1-BEBB-6D0140929201}"/>
              </a:ext>
            </a:extLst>
          </p:cNvPr>
          <p:cNvCxnSpPr>
            <a:cxnSpLocks/>
          </p:cNvCxnSpPr>
          <p:nvPr/>
        </p:nvCxnSpPr>
        <p:spPr>
          <a:xfrm>
            <a:off x="4164442" y="4830724"/>
            <a:ext cx="3455558" cy="903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BDE16BF-8D50-42DA-A021-B83D73E5BC82}"/>
              </a:ext>
            </a:extLst>
          </p:cNvPr>
          <p:cNvSpPr txBox="1"/>
          <p:nvPr/>
        </p:nvSpPr>
        <p:spPr>
          <a:xfrm>
            <a:off x="8068509" y="1134942"/>
            <a:ext cx="717754" cy="369332"/>
          </a:xfrm>
          <a:prstGeom prst="rect">
            <a:avLst/>
          </a:prstGeom>
          <a:noFill/>
        </p:spPr>
        <p:txBody>
          <a:bodyPr wrap="square" rtlCol="0">
            <a:spAutoFit/>
          </a:bodyPr>
          <a:lstStyle/>
          <a:p>
            <a:r>
              <a:rPr lang="en-US" b="1" u="sng" dirty="0"/>
              <a:t>2021</a:t>
            </a:r>
          </a:p>
        </p:txBody>
      </p:sp>
      <p:sp>
        <p:nvSpPr>
          <p:cNvPr id="36" name="TextBox 35">
            <a:extLst>
              <a:ext uri="{FF2B5EF4-FFF2-40B4-BE49-F238E27FC236}">
                <a16:creationId xmlns:a16="http://schemas.microsoft.com/office/drawing/2014/main" id="{97B6FB46-9385-4D0E-9789-462D88ED3D02}"/>
              </a:ext>
            </a:extLst>
          </p:cNvPr>
          <p:cNvSpPr txBox="1"/>
          <p:nvPr/>
        </p:nvSpPr>
        <p:spPr>
          <a:xfrm>
            <a:off x="1872418" y="4655094"/>
            <a:ext cx="2168222" cy="369332"/>
          </a:xfrm>
          <a:prstGeom prst="rect">
            <a:avLst/>
          </a:prstGeom>
          <a:noFill/>
        </p:spPr>
        <p:txBody>
          <a:bodyPr wrap="none" rtlCol="0">
            <a:spAutoFit/>
          </a:bodyPr>
          <a:lstStyle/>
          <a:p>
            <a:r>
              <a:rPr lang="en-US" dirty="0"/>
              <a:t>Phase 1 Construction</a:t>
            </a:r>
          </a:p>
        </p:txBody>
      </p:sp>
      <p:cxnSp>
        <p:nvCxnSpPr>
          <p:cNvPr id="39" name="Straight Arrow Connector 38">
            <a:extLst>
              <a:ext uri="{FF2B5EF4-FFF2-40B4-BE49-F238E27FC236}">
                <a16:creationId xmlns:a16="http://schemas.microsoft.com/office/drawing/2014/main" id="{E898FB04-0DE6-41D7-BCD0-C6D39A756A33}"/>
              </a:ext>
            </a:extLst>
          </p:cNvPr>
          <p:cNvCxnSpPr/>
          <p:nvPr/>
        </p:nvCxnSpPr>
        <p:spPr>
          <a:xfrm>
            <a:off x="2440963" y="4303831"/>
            <a:ext cx="511277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0E4851C-6264-499D-B014-D5580E2FD131}"/>
              </a:ext>
            </a:extLst>
          </p:cNvPr>
          <p:cNvSpPr txBox="1"/>
          <p:nvPr/>
        </p:nvSpPr>
        <p:spPr>
          <a:xfrm>
            <a:off x="498324" y="4097235"/>
            <a:ext cx="1944891" cy="369332"/>
          </a:xfrm>
          <a:prstGeom prst="rect">
            <a:avLst/>
          </a:prstGeom>
          <a:noFill/>
        </p:spPr>
        <p:txBody>
          <a:bodyPr wrap="none" rtlCol="0">
            <a:spAutoFit/>
          </a:bodyPr>
          <a:lstStyle/>
          <a:p>
            <a:r>
              <a:rPr lang="en-US" dirty="0"/>
              <a:t>Phase 2 Permitting</a:t>
            </a:r>
          </a:p>
        </p:txBody>
      </p:sp>
      <p:sp>
        <p:nvSpPr>
          <p:cNvPr id="41" name="TextBox 40">
            <a:extLst>
              <a:ext uri="{FF2B5EF4-FFF2-40B4-BE49-F238E27FC236}">
                <a16:creationId xmlns:a16="http://schemas.microsoft.com/office/drawing/2014/main" id="{2C2E52F7-A072-474A-AB8C-6656BF625C16}"/>
              </a:ext>
            </a:extLst>
          </p:cNvPr>
          <p:cNvSpPr txBox="1"/>
          <p:nvPr/>
        </p:nvSpPr>
        <p:spPr>
          <a:xfrm>
            <a:off x="4942906" y="5230106"/>
            <a:ext cx="2168222" cy="369332"/>
          </a:xfrm>
          <a:prstGeom prst="rect">
            <a:avLst/>
          </a:prstGeom>
          <a:noFill/>
        </p:spPr>
        <p:txBody>
          <a:bodyPr wrap="none" rtlCol="0">
            <a:spAutoFit/>
          </a:bodyPr>
          <a:lstStyle/>
          <a:p>
            <a:r>
              <a:rPr lang="en-US" dirty="0"/>
              <a:t>Phase 2 Construction</a:t>
            </a:r>
          </a:p>
        </p:txBody>
      </p:sp>
      <p:cxnSp>
        <p:nvCxnSpPr>
          <p:cNvPr id="43" name="Straight Arrow Connector 42">
            <a:extLst>
              <a:ext uri="{FF2B5EF4-FFF2-40B4-BE49-F238E27FC236}">
                <a16:creationId xmlns:a16="http://schemas.microsoft.com/office/drawing/2014/main" id="{EF21039A-6B5B-413B-9353-0477CE628C80}"/>
              </a:ext>
            </a:extLst>
          </p:cNvPr>
          <p:cNvCxnSpPr/>
          <p:nvPr/>
        </p:nvCxnSpPr>
        <p:spPr>
          <a:xfrm>
            <a:off x="7334865" y="5434437"/>
            <a:ext cx="1661651"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6975A37-6520-4B7C-AE26-438DD641B1CF}"/>
              </a:ext>
            </a:extLst>
          </p:cNvPr>
          <p:cNvCxnSpPr>
            <a:cxnSpLocks/>
            <a:endCxn id="20" idx="1"/>
          </p:cNvCxnSpPr>
          <p:nvPr/>
        </p:nvCxnSpPr>
        <p:spPr>
          <a:xfrm>
            <a:off x="240689" y="2000864"/>
            <a:ext cx="2548364" cy="741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58811A8-89B4-4B94-A1A0-B0F6142D8260}"/>
              </a:ext>
            </a:extLst>
          </p:cNvPr>
          <p:cNvSpPr txBox="1"/>
          <p:nvPr/>
        </p:nvSpPr>
        <p:spPr>
          <a:xfrm>
            <a:off x="78453" y="6538914"/>
            <a:ext cx="109998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(Estimated)</a:t>
            </a:r>
          </a:p>
        </p:txBody>
      </p:sp>
      <p:sp>
        <p:nvSpPr>
          <p:cNvPr id="27" name="Title 1">
            <a:extLst>
              <a:ext uri="{FF2B5EF4-FFF2-40B4-BE49-F238E27FC236}">
                <a16:creationId xmlns:a16="http://schemas.microsoft.com/office/drawing/2014/main" id="{789142D1-E3C6-4732-979C-7A590CC79D86}"/>
              </a:ext>
            </a:extLst>
          </p:cNvPr>
          <p:cNvSpPr txBox="1">
            <a:spLocks/>
          </p:cNvSpPr>
          <p:nvPr/>
        </p:nvSpPr>
        <p:spPr bwMode="auto">
          <a:xfrm>
            <a:off x="-15494" y="162226"/>
            <a:ext cx="9144000" cy="558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1" charset="0"/>
                <a:cs typeface="Arial" charset="0"/>
              </a:defRPr>
            </a:lvl1pPr>
            <a:lvl2pPr marL="742950" indent="-285750" eaLnBrk="0" hangingPunct="0">
              <a:defRPr>
                <a:solidFill>
                  <a:schemeClr val="tx1"/>
                </a:solidFill>
                <a:latin typeface="Calibri" pitchFamily="1" charset="0"/>
                <a:cs typeface="Arial" charset="0"/>
              </a:defRPr>
            </a:lvl2pPr>
            <a:lvl3pPr marL="1143000" indent="-228600" eaLnBrk="0" hangingPunct="0">
              <a:defRPr>
                <a:solidFill>
                  <a:schemeClr val="tx1"/>
                </a:solidFill>
                <a:latin typeface="Calibri" pitchFamily="1" charset="0"/>
                <a:cs typeface="Arial" charset="0"/>
              </a:defRPr>
            </a:lvl3pPr>
            <a:lvl4pPr marL="1600200" indent="-228600" eaLnBrk="0" hangingPunct="0">
              <a:defRPr>
                <a:solidFill>
                  <a:schemeClr val="tx1"/>
                </a:solidFill>
                <a:latin typeface="Calibri" pitchFamily="1" charset="0"/>
                <a:cs typeface="Arial" charset="0"/>
              </a:defRPr>
            </a:lvl4pPr>
            <a:lvl5pPr marL="2057400" indent="-228600" eaLnBrk="0" hangingPunct="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pPr algn="ctr" eaLnBrk="1" hangingPunct="1"/>
            <a:r>
              <a:rPr lang="en-US" sz="3200" dirty="0">
                <a:latin typeface="Century Gothic" pitchFamily="34" charset="0"/>
              </a:rPr>
              <a:t>Timeline</a:t>
            </a:r>
          </a:p>
        </p:txBody>
      </p:sp>
    </p:spTree>
    <p:extLst>
      <p:ext uri="{BB962C8B-B14F-4D97-AF65-F5344CB8AC3E}">
        <p14:creationId xmlns:p14="http://schemas.microsoft.com/office/powerpoint/2010/main" val="3461445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02A602-F46B-47D9-B173-1C1CC056E488}"/>
              </a:ext>
            </a:extLst>
          </p:cNvPr>
          <p:cNvSpPr>
            <a:spLocks noGrp="1"/>
          </p:cNvSpPr>
          <p:nvPr>
            <p:ph type="title"/>
          </p:nvPr>
        </p:nvSpPr>
        <p:spPr>
          <a:xfrm>
            <a:off x="501282" y="0"/>
            <a:ext cx="8229600" cy="1143000"/>
          </a:xfrm>
        </p:spPr>
        <p:txBody>
          <a:bodyPr>
            <a:normAutofit/>
          </a:bodyPr>
          <a:lstStyle/>
          <a:p>
            <a:r>
              <a:rPr lang="en-US" sz="3200" dirty="0">
                <a:latin typeface="Century Gothic" panose="020B0502020202020204" pitchFamily="34" charset="0"/>
              </a:rPr>
              <a:t>Financials</a:t>
            </a:r>
          </a:p>
        </p:txBody>
      </p:sp>
      <p:cxnSp>
        <p:nvCxnSpPr>
          <p:cNvPr id="8" name="Straight Connector 7">
            <a:extLst>
              <a:ext uri="{FF2B5EF4-FFF2-40B4-BE49-F238E27FC236}">
                <a16:creationId xmlns:a16="http://schemas.microsoft.com/office/drawing/2014/main" id="{10E74C0F-8ED6-4AAD-BAB5-2CED892DEC7A}"/>
              </a:ext>
            </a:extLst>
          </p:cNvPr>
          <p:cNvCxnSpPr/>
          <p:nvPr/>
        </p:nvCxnSpPr>
        <p:spPr>
          <a:xfrm flipH="1" flipV="1">
            <a:off x="457200" y="89852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9" name="Table 8">
            <a:extLst>
              <a:ext uri="{FF2B5EF4-FFF2-40B4-BE49-F238E27FC236}">
                <a16:creationId xmlns:a16="http://schemas.microsoft.com/office/drawing/2014/main" id="{3AD1984B-2C16-4F2E-A21D-86FA7516AB3B}"/>
              </a:ext>
            </a:extLst>
          </p:cNvPr>
          <p:cNvGraphicFramePr>
            <a:graphicFrameLocks noGrp="1"/>
          </p:cNvGraphicFramePr>
          <p:nvPr>
            <p:extLst>
              <p:ext uri="{D42A27DB-BD31-4B8C-83A1-F6EECF244321}">
                <p14:modId xmlns:p14="http://schemas.microsoft.com/office/powerpoint/2010/main" val="2531183477"/>
              </p:ext>
            </p:extLst>
          </p:nvPr>
        </p:nvGraphicFramePr>
        <p:xfrm>
          <a:off x="369651" y="1613504"/>
          <a:ext cx="8361231" cy="2696365"/>
        </p:xfrm>
        <a:graphic>
          <a:graphicData uri="http://schemas.openxmlformats.org/drawingml/2006/table">
            <a:tbl>
              <a:tblPr firstRow="1" bandRow="1">
                <a:tableStyleId>{D7AC3CCA-C797-4891-BE02-D94E43425B78}</a:tableStyleId>
              </a:tblPr>
              <a:tblGrid>
                <a:gridCol w="3921404">
                  <a:extLst>
                    <a:ext uri="{9D8B030D-6E8A-4147-A177-3AD203B41FA5}">
                      <a16:colId xmlns:a16="http://schemas.microsoft.com/office/drawing/2014/main" val="20000"/>
                    </a:ext>
                  </a:extLst>
                </a:gridCol>
                <a:gridCol w="4439827">
                  <a:extLst>
                    <a:ext uri="{9D8B030D-6E8A-4147-A177-3AD203B41FA5}">
                      <a16:colId xmlns:a16="http://schemas.microsoft.com/office/drawing/2014/main" val="20001"/>
                    </a:ext>
                  </a:extLst>
                </a:gridCol>
              </a:tblGrid>
              <a:tr h="539273">
                <a:tc>
                  <a:txBody>
                    <a:bodyPr/>
                    <a:lstStyle/>
                    <a:p>
                      <a:r>
                        <a:rPr lang="en-US" dirty="0">
                          <a:latin typeface="Arial Narrow" panose="020B0606020202030204" pitchFamily="34" charset="0"/>
                        </a:rPr>
                        <a:t>Shares Outstanding</a:t>
                      </a:r>
                      <a:endParaRPr lang="en-US" b="1" dirty="0">
                        <a:latin typeface="Arial Narrow" panose="020B0606020202030204" pitchFamily="34" charset="0"/>
                      </a:endParaRPr>
                    </a:p>
                  </a:txBody>
                  <a:tcPr>
                    <a:solidFill>
                      <a:schemeClr val="accent1">
                        <a:lumMod val="40000"/>
                        <a:lumOff val="60000"/>
                      </a:schemeClr>
                    </a:solidFill>
                  </a:tcPr>
                </a:tc>
                <a:tc>
                  <a:txBody>
                    <a:bodyPr/>
                    <a:lstStyle/>
                    <a:p>
                      <a:r>
                        <a:rPr lang="en-US" b="0" dirty="0">
                          <a:latin typeface="Arial Narrow" panose="020B0606020202030204" pitchFamily="34" charset="0"/>
                        </a:rPr>
                        <a:t>23.2 M</a:t>
                      </a:r>
                    </a:p>
                  </a:txBody>
                  <a:tcPr>
                    <a:solidFill>
                      <a:schemeClr val="accent1">
                        <a:lumMod val="40000"/>
                        <a:lumOff val="60000"/>
                      </a:schemeClr>
                    </a:solidFill>
                  </a:tcPr>
                </a:tc>
                <a:extLst>
                  <a:ext uri="{0D108BD9-81ED-4DB2-BD59-A6C34878D82A}">
                    <a16:rowId xmlns:a16="http://schemas.microsoft.com/office/drawing/2014/main" val="10001"/>
                  </a:ext>
                </a:extLst>
              </a:tr>
              <a:tr h="539273">
                <a:tc>
                  <a:txBody>
                    <a:bodyPr/>
                    <a:lstStyle/>
                    <a:p>
                      <a:r>
                        <a:rPr lang="en-US" b="1" dirty="0">
                          <a:latin typeface="Arial Narrow" panose="020B0606020202030204" pitchFamily="34" charset="0"/>
                        </a:rPr>
                        <a:t>Working</a:t>
                      </a:r>
                      <a:r>
                        <a:rPr lang="en-US" b="1" baseline="0" dirty="0">
                          <a:latin typeface="Arial Narrow" panose="020B0606020202030204" pitchFamily="34" charset="0"/>
                        </a:rPr>
                        <a:t> Capital</a:t>
                      </a:r>
                      <a:endParaRPr lang="en-US" b="1" dirty="0">
                        <a:latin typeface="Arial Narrow" panose="020B0606020202030204" pitchFamily="34" charset="0"/>
                      </a:endParaRPr>
                    </a:p>
                  </a:txBody>
                  <a:tcPr>
                    <a:solidFill>
                      <a:schemeClr val="accent3">
                        <a:lumMod val="40000"/>
                        <a:lumOff val="60000"/>
                      </a:schemeClr>
                    </a:solidFill>
                  </a:tcPr>
                </a:tc>
                <a:tc>
                  <a:txBody>
                    <a:bodyPr/>
                    <a:lstStyle/>
                    <a:p>
                      <a:r>
                        <a:rPr lang="en-US" dirty="0">
                          <a:latin typeface="Arial Narrow" panose="020B0606020202030204" pitchFamily="34" charset="0"/>
                        </a:rPr>
                        <a:t>$8.6 M</a:t>
                      </a:r>
                    </a:p>
                  </a:txBody>
                  <a:tcPr>
                    <a:solidFill>
                      <a:schemeClr val="accent3">
                        <a:lumMod val="40000"/>
                        <a:lumOff val="60000"/>
                      </a:schemeClr>
                    </a:solidFill>
                  </a:tcPr>
                </a:tc>
                <a:extLst>
                  <a:ext uri="{0D108BD9-81ED-4DB2-BD59-A6C34878D82A}">
                    <a16:rowId xmlns:a16="http://schemas.microsoft.com/office/drawing/2014/main" val="10002"/>
                  </a:ext>
                </a:extLst>
              </a:tr>
              <a:tr h="539273">
                <a:tc>
                  <a:txBody>
                    <a:bodyPr/>
                    <a:lstStyle/>
                    <a:p>
                      <a:r>
                        <a:rPr lang="en-US" b="1" dirty="0">
                          <a:latin typeface="Arial Narrow" panose="020B0606020202030204" pitchFamily="34" charset="0"/>
                        </a:rPr>
                        <a:t>Debt – Sr.</a:t>
                      </a:r>
                      <a:r>
                        <a:rPr lang="en-US" b="1" baseline="0" dirty="0">
                          <a:latin typeface="Arial Narrow" panose="020B0606020202030204" pitchFamily="34" charset="0"/>
                        </a:rPr>
                        <a:t> Secured *</a:t>
                      </a:r>
                      <a:endParaRPr lang="en-US" b="1" dirty="0">
                        <a:latin typeface="Arial Narrow" panose="020B0606020202030204" pitchFamily="34" charset="0"/>
                      </a:endParaRPr>
                    </a:p>
                  </a:txBody>
                  <a:tcPr>
                    <a:solidFill>
                      <a:schemeClr val="accent1">
                        <a:lumMod val="40000"/>
                        <a:lumOff val="60000"/>
                      </a:schemeClr>
                    </a:solidFill>
                  </a:tcPr>
                </a:tc>
                <a:tc>
                  <a:txBody>
                    <a:bodyPr/>
                    <a:lstStyle/>
                    <a:p>
                      <a:r>
                        <a:rPr lang="en-US" dirty="0">
                          <a:latin typeface="Arial Narrow" panose="020B0606020202030204" pitchFamily="34" charset="0"/>
                        </a:rPr>
                        <a:t>$63.2 M</a:t>
                      </a:r>
                    </a:p>
                  </a:txBody>
                  <a:tcPr>
                    <a:solidFill>
                      <a:schemeClr val="accent1">
                        <a:lumMod val="40000"/>
                        <a:lumOff val="60000"/>
                      </a:schemeClr>
                    </a:solidFill>
                  </a:tcPr>
                </a:tc>
                <a:extLst>
                  <a:ext uri="{0D108BD9-81ED-4DB2-BD59-A6C34878D82A}">
                    <a16:rowId xmlns:a16="http://schemas.microsoft.com/office/drawing/2014/main" val="10003"/>
                  </a:ext>
                </a:extLst>
              </a:tr>
              <a:tr h="539273">
                <a:tc>
                  <a:txBody>
                    <a:bodyPr/>
                    <a:lstStyle/>
                    <a:p>
                      <a:r>
                        <a:rPr lang="en-US" b="1" dirty="0">
                          <a:latin typeface="Arial Narrow" panose="020B0606020202030204" pitchFamily="34" charset="0"/>
                        </a:rPr>
                        <a:t>Debt – Convertible **</a:t>
                      </a:r>
                    </a:p>
                  </a:txBody>
                  <a:tcPr>
                    <a:solidFill>
                      <a:schemeClr val="accent3">
                        <a:lumMod val="40000"/>
                        <a:lumOff val="60000"/>
                      </a:schemeClr>
                    </a:solidFill>
                  </a:tcPr>
                </a:tc>
                <a:tc>
                  <a:txBody>
                    <a:bodyPr/>
                    <a:lstStyle/>
                    <a:p>
                      <a:r>
                        <a:rPr lang="en-US" dirty="0">
                          <a:latin typeface="Arial Narrow" panose="020B0606020202030204" pitchFamily="34" charset="0"/>
                        </a:rPr>
                        <a:t>$</a:t>
                      </a:r>
                      <a:r>
                        <a:rPr lang="en-US" baseline="0" dirty="0">
                          <a:latin typeface="Arial Narrow" panose="020B0606020202030204" pitchFamily="34" charset="0"/>
                        </a:rPr>
                        <a:t>70.5 M</a:t>
                      </a:r>
                      <a:endParaRPr lang="en-US" dirty="0">
                        <a:latin typeface="Arial Narrow" panose="020B0606020202030204" pitchFamily="34" charset="0"/>
                      </a:endParaRPr>
                    </a:p>
                  </a:txBody>
                  <a:tcPr>
                    <a:solidFill>
                      <a:schemeClr val="accent3">
                        <a:lumMod val="40000"/>
                        <a:lumOff val="60000"/>
                      </a:schemeClr>
                    </a:solidFill>
                  </a:tcPr>
                </a:tc>
                <a:extLst>
                  <a:ext uri="{0D108BD9-81ED-4DB2-BD59-A6C34878D82A}">
                    <a16:rowId xmlns:a16="http://schemas.microsoft.com/office/drawing/2014/main" val="10004"/>
                  </a:ext>
                </a:extLst>
              </a:tr>
              <a:tr h="539273">
                <a:tc>
                  <a:txBody>
                    <a:bodyPr/>
                    <a:lstStyle/>
                    <a:p>
                      <a:r>
                        <a:rPr lang="en-US" b="1" dirty="0">
                          <a:latin typeface="Arial Narrow" panose="020B0606020202030204" pitchFamily="34" charset="0"/>
                        </a:rPr>
                        <a:t>Lease buy-back Provision ***</a:t>
                      </a:r>
                    </a:p>
                  </a:txBody>
                  <a:tcPr>
                    <a:solidFill>
                      <a:schemeClr val="accent1">
                        <a:lumMod val="40000"/>
                        <a:lumOff val="60000"/>
                      </a:schemeClr>
                    </a:solidFill>
                  </a:tcPr>
                </a:tc>
                <a:tc>
                  <a:txBody>
                    <a:bodyPr/>
                    <a:lstStyle/>
                    <a:p>
                      <a:r>
                        <a:rPr lang="en-US" dirty="0">
                          <a:latin typeface="Arial Narrow" panose="020B0606020202030204" pitchFamily="34" charset="0"/>
                        </a:rPr>
                        <a:t>$14 M</a:t>
                      </a:r>
                    </a:p>
                  </a:txBody>
                  <a:tcP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
        <p:nvSpPr>
          <p:cNvPr id="10" name="TextBox 9">
            <a:extLst>
              <a:ext uri="{FF2B5EF4-FFF2-40B4-BE49-F238E27FC236}">
                <a16:creationId xmlns:a16="http://schemas.microsoft.com/office/drawing/2014/main" id="{49E3FA25-D4AD-4997-9527-CAFE4F8B06E5}"/>
              </a:ext>
            </a:extLst>
          </p:cNvPr>
          <p:cNvSpPr txBox="1"/>
          <p:nvPr/>
        </p:nvSpPr>
        <p:spPr>
          <a:xfrm>
            <a:off x="462371" y="4987543"/>
            <a:ext cx="8273682" cy="1077218"/>
          </a:xfrm>
          <a:prstGeom prst="rect">
            <a:avLst/>
          </a:prstGeom>
          <a:noFill/>
        </p:spPr>
        <p:txBody>
          <a:bodyPr wrap="square" rtlCol="0">
            <a:spAutoFit/>
          </a:bodyPr>
          <a:lstStyle/>
          <a:p>
            <a:pPr fontAlgn="auto">
              <a:spcAft>
                <a:spcPts val="1200"/>
              </a:spcAft>
              <a:defRPr/>
            </a:pPr>
            <a:r>
              <a:rPr lang="en-US" sz="1100" dirty="0">
                <a:cs typeface="Arial" panose="020B0604020202020204" pitchFamily="34" charset="0"/>
              </a:rPr>
              <a:t>* Senior Secured Mortgage - 8% Interest (6</a:t>
            </a:r>
            <a:r>
              <a:rPr lang="en-US" sz="1100" dirty="0"/>
              <a:t>% PIK and 2% cash quarterly), </a:t>
            </a:r>
            <a:r>
              <a:rPr lang="en-US" sz="1100" dirty="0">
                <a:cs typeface="Arial" panose="020B0604020202020204" pitchFamily="34" charset="0"/>
              </a:rPr>
              <a:t>Maturity in May 2021 or “Springing Maturity Date” 91 days prior to March 2020.</a:t>
            </a:r>
          </a:p>
          <a:p>
            <a:pPr fontAlgn="auto">
              <a:spcAft>
                <a:spcPts val="1200"/>
              </a:spcAft>
              <a:defRPr/>
            </a:pPr>
            <a:r>
              <a:rPr lang="en-US" sz="1100" dirty="0">
                <a:cs typeface="Arial" panose="020B0604020202020204" pitchFamily="34" charset="0"/>
              </a:rPr>
              <a:t>** Convertible Notes -  Convert at $6.75/share, 7% Interest PIK, Maturity March 2020.</a:t>
            </a:r>
          </a:p>
          <a:p>
            <a:pPr fontAlgn="auto">
              <a:spcAft>
                <a:spcPts val="1200"/>
              </a:spcAft>
              <a:defRPr/>
            </a:pPr>
            <a:r>
              <a:rPr lang="en-US" sz="1100" dirty="0">
                <a:cs typeface="Arial" panose="020B0604020202020204" pitchFamily="34" charset="0"/>
              </a:rPr>
              <a:t>*** Lease buy-back amount increases at 10% per Annum.</a:t>
            </a:r>
            <a:endParaRPr lang="en-US" sz="1100" dirty="0"/>
          </a:p>
        </p:txBody>
      </p:sp>
      <p:sp>
        <p:nvSpPr>
          <p:cNvPr id="2" name="TextBox 1">
            <a:extLst>
              <a:ext uri="{FF2B5EF4-FFF2-40B4-BE49-F238E27FC236}">
                <a16:creationId xmlns:a16="http://schemas.microsoft.com/office/drawing/2014/main" id="{7E2FE0D5-D256-40A5-96FF-415CB4A08510}"/>
              </a:ext>
            </a:extLst>
          </p:cNvPr>
          <p:cNvSpPr txBox="1"/>
          <p:nvPr/>
        </p:nvSpPr>
        <p:spPr>
          <a:xfrm>
            <a:off x="7576399" y="1145139"/>
            <a:ext cx="1154483" cy="307777"/>
          </a:xfrm>
          <a:prstGeom prst="rect">
            <a:avLst/>
          </a:prstGeom>
          <a:noFill/>
        </p:spPr>
        <p:txBody>
          <a:bodyPr wrap="none" rtlCol="0">
            <a:spAutoFit/>
          </a:bodyPr>
          <a:lstStyle/>
          <a:p>
            <a:r>
              <a:rPr lang="en-US" sz="1400" dirty="0">
                <a:latin typeface="Arial Narrow" panose="020B0606020202030204" pitchFamily="34" charset="0"/>
              </a:rPr>
              <a:t>(As of 3/31/18)</a:t>
            </a:r>
          </a:p>
        </p:txBody>
      </p:sp>
      <p:sp>
        <p:nvSpPr>
          <p:cNvPr id="3" name="Slide Number Placeholder 2">
            <a:extLst>
              <a:ext uri="{FF2B5EF4-FFF2-40B4-BE49-F238E27FC236}">
                <a16:creationId xmlns:a16="http://schemas.microsoft.com/office/drawing/2014/main" id="{0B056FB8-DF9D-4C96-9DB5-71189EFF5FC7}"/>
              </a:ext>
            </a:extLst>
          </p:cNvPr>
          <p:cNvSpPr>
            <a:spLocks noGrp="1"/>
          </p:cNvSpPr>
          <p:nvPr>
            <p:ph type="sldNum" sz="quarter" idx="12"/>
          </p:nvPr>
        </p:nvSpPr>
        <p:spPr/>
        <p:txBody>
          <a:bodyPr/>
          <a:lstStyle/>
          <a:p>
            <a:fld id="{5747D0AB-6ADA-4BBC-8F5B-C7EA5E5A0CE1}" type="slidenum">
              <a:rPr lang="en-US" smtClean="0"/>
              <a:t>15</a:t>
            </a:fld>
            <a:endParaRPr lang="en-US"/>
          </a:p>
        </p:txBody>
      </p:sp>
    </p:spTree>
    <p:extLst>
      <p:ext uri="{BB962C8B-B14F-4D97-AF65-F5344CB8AC3E}">
        <p14:creationId xmlns:p14="http://schemas.microsoft.com/office/powerpoint/2010/main" val="246240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777604-134F-48DE-8118-58EE162BA378}"/>
              </a:ext>
            </a:extLst>
          </p:cNvPr>
          <p:cNvSpPr>
            <a:spLocks noGrp="1"/>
          </p:cNvSpPr>
          <p:nvPr>
            <p:ph type="sldNum" sz="quarter" idx="12"/>
          </p:nvPr>
        </p:nvSpPr>
        <p:spPr/>
        <p:txBody>
          <a:bodyPr/>
          <a:lstStyle/>
          <a:p>
            <a:fld id="{5747D0AB-6ADA-4BBC-8F5B-C7EA5E5A0CE1}" type="slidenum">
              <a:rPr lang="en-US" smtClean="0"/>
              <a:t>2</a:t>
            </a:fld>
            <a:endParaRPr lang="en-US"/>
          </a:p>
        </p:txBody>
      </p:sp>
      <p:sp>
        <p:nvSpPr>
          <p:cNvPr id="3" name="Rectangle 2">
            <a:extLst>
              <a:ext uri="{FF2B5EF4-FFF2-40B4-BE49-F238E27FC236}">
                <a16:creationId xmlns:a16="http://schemas.microsoft.com/office/drawing/2014/main" id="{77620B12-BA3E-49DE-98B8-ABE20EE57919}"/>
              </a:ext>
            </a:extLst>
          </p:cNvPr>
          <p:cNvSpPr/>
          <p:nvPr/>
        </p:nvSpPr>
        <p:spPr>
          <a:xfrm>
            <a:off x="160421" y="1767725"/>
            <a:ext cx="8823158" cy="4790542"/>
          </a:xfrm>
          <a:prstGeom prst="rect">
            <a:avLst/>
          </a:prstGeom>
        </p:spPr>
        <p:txBody>
          <a:bodyPr wrap="square">
            <a:spAutoFit/>
          </a:bodyPr>
          <a:lstStyle/>
          <a:p>
            <a:pPr algn="r" eaLnBrk="1" fontAlgn="auto" hangingPunct="1">
              <a:spcAft>
                <a:spcPts val="0"/>
              </a:spcAft>
              <a:buFont typeface="Wingdings" pitchFamily="-108" charset="2"/>
              <a:buNone/>
              <a:defRPr/>
            </a:pPr>
            <a:r>
              <a:rPr lang="en-US" b="1" dirty="0">
                <a:solidFill>
                  <a:srgbClr val="17375E"/>
                </a:solidFill>
                <a:latin typeface="Avenir Book"/>
                <a:cs typeface="Helvetica" panose="020B0604020202020204" pitchFamily="34" charset="0"/>
              </a:rPr>
              <a:t>May 2018</a:t>
            </a:r>
          </a:p>
          <a:p>
            <a:endParaRPr lang="en-US" dirty="0">
              <a:solidFill>
                <a:srgbClr val="17375E"/>
              </a:solidFill>
              <a:latin typeface="Avenir Book"/>
            </a:endParaRPr>
          </a:p>
          <a:p>
            <a:pPr>
              <a:lnSpc>
                <a:spcPct val="108000"/>
              </a:lnSpc>
            </a:pPr>
            <a:r>
              <a:rPr lang="en-US" i="1" dirty="0">
                <a:solidFill>
                  <a:srgbClr val="17375E"/>
                </a:solidFill>
                <a:latin typeface="Avenir Book"/>
              </a:rPr>
              <a:t>During the course of this presentation, we will make forward-looking statements. Any statement that is not a historical fact is a forward-looking statement. Forward-looking statements refer to expectations, projections or other characterizations of future events or circumstances about Cadiz, Inc. (the “Company”), and such statements include, but are not limited to, statements relating to the progress and plans of the water development project; the opportunities with CRA; discussion with BLM regarding railroad right-of-way; contracts with water providers; estimated costs of construction; and the expected pricing for water supply and water storage services. Actual results may differ materially from those expressed in these forward-looking statements due to a number of risks and uncertainties, including the factors detailed under the caption “Risk Factors” and elsewhere in the documents we file from time to time with the Securities and Exchange Commission (the “SEC”), including our annual and quarterly reports. We undertake no obligation to update these forward-looking statements, which speak only as of the date of this presentation.</a:t>
            </a:r>
            <a:endParaRPr lang="en-US" dirty="0">
              <a:solidFill>
                <a:srgbClr val="17375E"/>
              </a:solidFill>
              <a:latin typeface="Avenir Book"/>
            </a:endParaRPr>
          </a:p>
          <a:p>
            <a:pPr marL="0" indent="0" algn="just" eaLnBrk="1" fontAlgn="auto" hangingPunct="1">
              <a:spcAft>
                <a:spcPts val="0"/>
              </a:spcAft>
              <a:buFont typeface="Wingdings" pitchFamily="-108" charset="2"/>
              <a:buNone/>
              <a:defRPr/>
            </a:pPr>
            <a:r>
              <a:rPr lang="en-US" dirty="0">
                <a:solidFill>
                  <a:srgbClr val="17375E"/>
                </a:solidFill>
                <a:latin typeface="Avenir Book"/>
                <a:cs typeface="Helvetica" panose="020B0604020202020204" pitchFamily="34" charset="0"/>
              </a:rPr>
              <a:t>	</a:t>
            </a:r>
          </a:p>
          <a:p>
            <a:pPr marL="0" indent="0" algn="ctr" eaLnBrk="1" fontAlgn="auto" hangingPunct="1">
              <a:spcAft>
                <a:spcPts val="0"/>
              </a:spcAft>
              <a:buFont typeface="Wingdings" pitchFamily="-108" charset="2"/>
              <a:buNone/>
              <a:defRPr/>
            </a:pPr>
            <a:r>
              <a:rPr lang="en-US" b="1" i="1" dirty="0">
                <a:solidFill>
                  <a:schemeClr val="tx1">
                    <a:lumMod val="85000"/>
                    <a:lumOff val="15000"/>
                  </a:schemeClr>
                </a:solidFill>
                <a:latin typeface="Avenir Book"/>
                <a:cs typeface="Helvetica" panose="020B0604020202020204" pitchFamily="34" charset="0"/>
              </a:rPr>
              <a:t>Cadiz Inc.</a:t>
            </a:r>
            <a:endParaRPr lang="en-US" sz="1400" b="1" i="1" dirty="0">
              <a:solidFill>
                <a:schemeClr val="tx1">
                  <a:lumMod val="85000"/>
                  <a:lumOff val="15000"/>
                </a:schemeClr>
              </a:solidFill>
              <a:latin typeface="Avenir Book"/>
              <a:cs typeface="Helvetica" panose="020B0604020202020204" pitchFamily="34" charset="0"/>
            </a:endParaRPr>
          </a:p>
        </p:txBody>
      </p:sp>
      <p:sp>
        <p:nvSpPr>
          <p:cNvPr id="4" name="Title 1">
            <a:extLst>
              <a:ext uri="{FF2B5EF4-FFF2-40B4-BE49-F238E27FC236}">
                <a16:creationId xmlns:a16="http://schemas.microsoft.com/office/drawing/2014/main" id="{8CE8767D-A0E7-4C9A-9A67-3A9416733789}"/>
              </a:ext>
            </a:extLst>
          </p:cNvPr>
          <p:cNvSpPr txBox="1">
            <a:spLocks/>
          </p:cNvSpPr>
          <p:nvPr/>
        </p:nvSpPr>
        <p:spPr bwMode="auto">
          <a:xfrm>
            <a:off x="0" y="152400"/>
            <a:ext cx="9144000"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1" charset="0"/>
                <a:cs typeface="Arial" charset="0"/>
              </a:defRPr>
            </a:lvl1pPr>
            <a:lvl2pPr marL="742950" indent="-285750" eaLnBrk="0" hangingPunct="0">
              <a:defRPr>
                <a:solidFill>
                  <a:schemeClr val="tx1"/>
                </a:solidFill>
                <a:latin typeface="Calibri" pitchFamily="1" charset="0"/>
                <a:cs typeface="Arial" charset="0"/>
              </a:defRPr>
            </a:lvl2pPr>
            <a:lvl3pPr marL="1143000" indent="-228600" eaLnBrk="0" hangingPunct="0">
              <a:defRPr>
                <a:solidFill>
                  <a:schemeClr val="tx1"/>
                </a:solidFill>
                <a:latin typeface="Calibri" pitchFamily="1" charset="0"/>
                <a:cs typeface="Arial" charset="0"/>
              </a:defRPr>
            </a:lvl3pPr>
            <a:lvl4pPr marL="1600200" indent="-228600" eaLnBrk="0" hangingPunct="0">
              <a:defRPr>
                <a:solidFill>
                  <a:schemeClr val="tx1"/>
                </a:solidFill>
                <a:latin typeface="Calibri" pitchFamily="1" charset="0"/>
                <a:cs typeface="Arial" charset="0"/>
              </a:defRPr>
            </a:lvl4pPr>
            <a:lvl5pPr marL="2057400" indent="-228600" eaLnBrk="0" hangingPunct="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pPr algn="ctr" eaLnBrk="1" hangingPunct="1"/>
            <a:r>
              <a:rPr lang="en-US" sz="3200" dirty="0">
                <a:latin typeface="Century Gothic" pitchFamily="34" charset="0"/>
              </a:rPr>
              <a:t>Safe Harbor Agreement</a:t>
            </a:r>
          </a:p>
        </p:txBody>
      </p:sp>
      <p:cxnSp>
        <p:nvCxnSpPr>
          <p:cNvPr id="5" name="Straight Connector 4">
            <a:extLst>
              <a:ext uri="{FF2B5EF4-FFF2-40B4-BE49-F238E27FC236}">
                <a16:creationId xmlns:a16="http://schemas.microsoft.com/office/drawing/2014/main" id="{D63F0512-1864-4D38-9E18-13CE4E5D4077}"/>
              </a:ext>
            </a:extLst>
          </p:cNvPr>
          <p:cNvCxnSpPr/>
          <p:nvPr/>
        </p:nvCxnSpPr>
        <p:spPr>
          <a:xfrm flipH="1" flipV="1">
            <a:off x="457200" y="78506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F10309F5-C9AC-415A-9CFF-B94E9CA14AB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1" y="1041664"/>
            <a:ext cx="1040860" cy="1138853"/>
          </a:xfrm>
          <a:prstGeom prst="rect">
            <a:avLst/>
          </a:prstGeom>
        </p:spPr>
      </p:pic>
    </p:spTree>
    <p:extLst>
      <p:ext uri="{BB962C8B-B14F-4D97-AF65-F5344CB8AC3E}">
        <p14:creationId xmlns:p14="http://schemas.microsoft.com/office/powerpoint/2010/main" val="95152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152400"/>
            <a:ext cx="9144000"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1" charset="0"/>
                <a:cs typeface="Arial" charset="0"/>
              </a:defRPr>
            </a:lvl1pPr>
            <a:lvl2pPr marL="742950" indent="-285750" eaLnBrk="0" hangingPunct="0">
              <a:defRPr>
                <a:solidFill>
                  <a:schemeClr val="tx1"/>
                </a:solidFill>
                <a:latin typeface="Calibri" pitchFamily="1" charset="0"/>
                <a:cs typeface="Arial" charset="0"/>
              </a:defRPr>
            </a:lvl2pPr>
            <a:lvl3pPr marL="1143000" indent="-228600" eaLnBrk="0" hangingPunct="0">
              <a:defRPr>
                <a:solidFill>
                  <a:schemeClr val="tx1"/>
                </a:solidFill>
                <a:latin typeface="Calibri" pitchFamily="1" charset="0"/>
                <a:cs typeface="Arial" charset="0"/>
              </a:defRPr>
            </a:lvl3pPr>
            <a:lvl4pPr marL="1600200" indent="-228600" eaLnBrk="0" hangingPunct="0">
              <a:defRPr>
                <a:solidFill>
                  <a:schemeClr val="tx1"/>
                </a:solidFill>
                <a:latin typeface="Calibri" pitchFamily="1" charset="0"/>
                <a:cs typeface="Arial" charset="0"/>
              </a:defRPr>
            </a:lvl4pPr>
            <a:lvl5pPr marL="2057400" indent="-228600" eaLnBrk="0" hangingPunct="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pPr algn="ctr" eaLnBrk="1" hangingPunct="1"/>
            <a:r>
              <a:rPr lang="en-US" sz="3200" dirty="0">
                <a:latin typeface="Century Gothic" pitchFamily="34" charset="0"/>
              </a:rPr>
              <a:t>Cadiz Valley</a:t>
            </a:r>
          </a:p>
        </p:txBody>
      </p:sp>
      <p:sp>
        <p:nvSpPr>
          <p:cNvPr id="2" name="Slide Number Placeholder 1"/>
          <p:cNvSpPr>
            <a:spLocks noGrp="1"/>
          </p:cNvSpPr>
          <p:nvPr>
            <p:ph type="sldNum" sz="quarter" idx="12"/>
          </p:nvPr>
        </p:nvSpPr>
        <p:spPr/>
        <p:txBody>
          <a:bodyPr/>
          <a:lstStyle/>
          <a:p>
            <a:fld id="{5747D0AB-6ADA-4BBC-8F5B-C7EA5E5A0CE1}" type="slidenum">
              <a:rPr lang="en-US" smtClean="0"/>
              <a:t>3</a:t>
            </a:fld>
            <a:endParaRPr lang="en-US"/>
          </a:p>
        </p:txBody>
      </p:sp>
      <p:pic>
        <p:nvPicPr>
          <p:cNvPr id="6" name="Picture 5"/>
          <p:cNvPicPr>
            <a:picLocks noChangeAspect="1"/>
          </p:cNvPicPr>
          <p:nvPr/>
        </p:nvPicPr>
        <p:blipFill>
          <a:blip r:embed="rId2"/>
          <a:stretch>
            <a:fillRect/>
          </a:stretch>
        </p:blipFill>
        <p:spPr>
          <a:xfrm>
            <a:off x="3306721" y="1028734"/>
            <a:ext cx="5380079" cy="5433947"/>
          </a:xfrm>
          <a:prstGeom prst="rect">
            <a:avLst/>
          </a:prstGeom>
        </p:spPr>
      </p:pic>
      <p:pic>
        <p:nvPicPr>
          <p:cNvPr id="7" name="Picture 2" descr="http://cadizinc.com/wp-content/uploads/2011/11/image001-584x370.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346"/>
          <a:stretch/>
        </p:blipFill>
        <p:spPr bwMode="auto">
          <a:xfrm>
            <a:off x="7304696" y="5162549"/>
            <a:ext cx="1705280" cy="107667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57200" y="1135062"/>
            <a:ext cx="2813764" cy="4498154"/>
          </a:xfrm>
          <a:prstGeom prst="rect">
            <a:avLst/>
          </a:prstGeom>
        </p:spPr>
        <p:txBody>
          <a:bodyPr wrap="square">
            <a:spAutoFit/>
          </a:bodyPr>
          <a:lstStyle/>
          <a:p>
            <a:pPr marL="285750" indent="-285750">
              <a:lnSpc>
                <a:spcPct val="110000"/>
              </a:lnSpc>
              <a:spcBef>
                <a:spcPts val="600"/>
              </a:spcBef>
              <a:spcAft>
                <a:spcPts val="600"/>
              </a:spcAft>
              <a:buSzPct val="70000"/>
              <a:buFont typeface="ZapfDingbatsITC" charset="0"/>
              <a:buChar char="✸"/>
            </a:pPr>
            <a:r>
              <a:rPr lang="en-US" dirty="0">
                <a:latin typeface="Avenir Book" charset="0"/>
                <a:ea typeface="Avenir Book" charset="0"/>
                <a:cs typeface="Avenir Book" charset="0"/>
              </a:rPr>
              <a:t>1,300 square-mile watershed in Mojave Desert.</a:t>
            </a:r>
          </a:p>
          <a:p>
            <a:pPr marL="285750" indent="-285750">
              <a:lnSpc>
                <a:spcPct val="110000"/>
              </a:lnSpc>
              <a:spcBef>
                <a:spcPts val="600"/>
              </a:spcBef>
              <a:spcAft>
                <a:spcPts val="600"/>
              </a:spcAft>
              <a:buSzPct val="70000"/>
              <a:buFont typeface="ZapfDingbatsITC" charset="0"/>
              <a:buChar char="✸"/>
            </a:pPr>
            <a:r>
              <a:rPr lang="en-US" dirty="0">
                <a:latin typeface="Avenir Book" charset="0"/>
                <a:ea typeface="Avenir Book" charset="0"/>
                <a:cs typeface="Avenir Book" charset="0"/>
              </a:rPr>
              <a:t>Aquifer system with &gt; 20 million AF ~ Lake Mead.</a:t>
            </a:r>
          </a:p>
          <a:p>
            <a:pPr marL="285750" indent="-285750">
              <a:lnSpc>
                <a:spcPct val="110000"/>
              </a:lnSpc>
              <a:spcBef>
                <a:spcPts val="600"/>
              </a:spcBef>
              <a:spcAft>
                <a:spcPts val="600"/>
              </a:spcAft>
              <a:buSzPct val="70000"/>
              <a:buFont typeface="ZapfDingbatsITC" charset="0"/>
              <a:buChar char="✸"/>
            </a:pPr>
            <a:r>
              <a:rPr lang="en-US" dirty="0">
                <a:latin typeface="Avenir Book" charset="0"/>
                <a:ea typeface="Avenir Book" charset="0"/>
                <a:cs typeface="Avenir Book" charset="0"/>
              </a:rPr>
              <a:t>Cadiz Inc. owns 35,000 contiguous acres at base of watershed.</a:t>
            </a:r>
          </a:p>
          <a:p>
            <a:pPr marL="285750" indent="-285750">
              <a:lnSpc>
                <a:spcPct val="110000"/>
              </a:lnSpc>
              <a:spcBef>
                <a:spcPts val="600"/>
              </a:spcBef>
              <a:spcAft>
                <a:spcPts val="600"/>
              </a:spcAft>
              <a:buSzPct val="70000"/>
              <a:buFont typeface="ZapfDingbatsITC" charset="0"/>
              <a:buChar char="✸"/>
            </a:pPr>
            <a:r>
              <a:rPr lang="en-US" dirty="0">
                <a:latin typeface="Avenir Book" charset="0"/>
                <a:ea typeface="Avenir Book" charset="0"/>
                <a:cs typeface="Avenir Book" charset="0"/>
              </a:rPr>
              <a:t>Prolific opportunity to conserve groundwater for overlying agricultural and also regional municipal use.</a:t>
            </a:r>
          </a:p>
        </p:txBody>
      </p:sp>
      <p:cxnSp>
        <p:nvCxnSpPr>
          <p:cNvPr id="8" name="Straight Connector 7"/>
          <p:cNvCxnSpPr/>
          <p:nvPr/>
        </p:nvCxnSpPr>
        <p:spPr>
          <a:xfrm flipH="1" flipV="1">
            <a:off x="457200" y="78506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83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48"/>
          <p:cNvSpPr>
            <a:spLocks noChangeArrowheads="1"/>
          </p:cNvSpPr>
          <p:nvPr/>
        </p:nvSpPr>
        <p:spPr bwMode="auto">
          <a:xfrm>
            <a:off x="315913" y="228600"/>
            <a:ext cx="877093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200" dirty="0">
                <a:latin typeface="Century Gothic" charset="0"/>
              </a:rPr>
              <a:t>25 Year History of Agricultural Use</a:t>
            </a:r>
          </a:p>
        </p:txBody>
      </p:sp>
      <p:sp>
        <p:nvSpPr>
          <p:cNvPr id="2" name="Slide Number Placeholder 1"/>
          <p:cNvSpPr>
            <a:spLocks noGrp="1"/>
          </p:cNvSpPr>
          <p:nvPr>
            <p:ph type="sldNum" sz="quarter" idx="12"/>
          </p:nvPr>
        </p:nvSpPr>
        <p:spPr/>
        <p:txBody>
          <a:bodyPr/>
          <a:lstStyle/>
          <a:p>
            <a:fld id="{5747D0AB-6ADA-4BBC-8F5B-C7EA5E5A0CE1}" type="slidenum">
              <a:rPr lang="en-US" smtClean="0"/>
              <a:t>4</a:t>
            </a:fld>
            <a:endParaRPr lang="en-US"/>
          </a:p>
        </p:txBody>
      </p:sp>
      <p:cxnSp>
        <p:nvCxnSpPr>
          <p:cNvPr id="8" name="Straight Connector 7"/>
          <p:cNvCxnSpPr/>
          <p:nvPr/>
        </p:nvCxnSpPr>
        <p:spPr>
          <a:xfrm flipH="1" flipV="1">
            <a:off x="457200" y="89852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6167DFD-9704-4BBA-B709-108409850A15}"/>
              </a:ext>
            </a:extLst>
          </p:cNvPr>
          <p:cNvSpPr txBox="1"/>
          <p:nvPr/>
        </p:nvSpPr>
        <p:spPr>
          <a:xfrm>
            <a:off x="315913" y="1321621"/>
            <a:ext cx="8370887" cy="4862870"/>
          </a:xfrm>
          <a:prstGeom prst="rect">
            <a:avLst/>
          </a:prstGeom>
          <a:noFill/>
        </p:spPr>
        <p:txBody>
          <a:bodyPr wrap="square" rtlCol="0">
            <a:spAutoFit/>
          </a:bodyPr>
          <a:lstStyle/>
          <a:p>
            <a:pPr marL="457200" indent="-457200">
              <a:spcBef>
                <a:spcPts val="600"/>
              </a:spcBef>
              <a:spcAft>
                <a:spcPts val="600"/>
              </a:spcAft>
              <a:buFont typeface="Wingdings" panose="05000000000000000000" pitchFamily="2" charset="2"/>
              <a:buChar char="v"/>
            </a:pPr>
            <a:r>
              <a:rPr lang="en-US" sz="1600" dirty="0">
                <a:latin typeface="Avenir Book"/>
              </a:rPr>
              <a:t>Cadiz owns 35,000 acres in Cadiz Valley w/ </a:t>
            </a:r>
            <a:br>
              <a:rPr lang="en-US" sz="1600" dirty="0">
                <a:latin typeface="Avenir Book"/>
              </a:rPr>
            </a:br>
            <a:r>
              <a:rPr lang="en-US" sz="1600" dirty="0">
                <a:latin typeface="Avenir Book"/>
              </a:rPr>
              <a:t>Ag approved land use on all properties. </a:t>
            </a:r>
          </a:p>
          <a:p>
            <a:pPr marL="457200" indent="-457200">
              <a:spcBef>
                <a:spcPts val="600"/>
              </a:spcBef>
              <a:spcAft>
                <a:spcPts val="600"/>
              </a:spcAft>
              <a:buFont typeface="Wingdings" panose="05000000000000000000" pitchFamily="2" charset="2"/>
              <a:buChar char="v"/>
            </a:pPr>
            <a:r>
              <a:rPr lang="en-US" sz="1600" dirty="0">
                <a:latin typeface="Avenir Book"/>
              </a:rPr>
              <a:t>Similar climate and crop mix as Imperial, </a:t>
            </a:r>
            <a:br>
              <a:rPr lang="en-US" sz="1600" dirty="0">
                <a:latin typeface="Avenir Book"/>
              </a:rPr>
            </a:br>
            <a:r>
              <a:rPr lang="en-US" sz="1600" dirty="0">
                <a:latin typeface="Avenir Book"/>
              </a:rPr>
              <a:t>Palo Verde and Coachella Valleys.</a:t>
            </a:r>
          </a:p>
          <a:p>
            <a:pPr marL="457200" indent="-457200">
              <a:spcBef>
                <a:spcPts val="600"/>
              </a:spcBef>
              <a:spcAft>
                <a:spcPts val="600"/>
              </a:spcAft>
              <a:buFont typeface="Wingdings" panose="05000000000000000000" pitchFamily="2" charset="2"/>
              <a:buChar char="v"/>
            </a:pPr>
            <a:r>
              <a:rPr lang="en-US" sz="1600" dirty="0">
                <a:latin typeface="Avenir Book"/>
              </a:rPr>
              <a:t>In 1993, County permitted ag development on </a:t>
            </a:r>
            <a:br>
              <a:rPr lang="en-US" sz="1600" dirty="0">
                <a:latin typeface="Avenir Book"/>
              </a:rPr>
            </a:br>
            <a:r>
              <a:rPr lang="en-US" sz="1600" dirty="0">
                <a:latin typeface="Avenir Book"/>
              </a:rPr>
              <a:t>9,600 acres, including water rights to irrigate </a:t>
            </a:r>
            <a:br>
              <a:rPr lang="en-US" sz="1600" dirty="0">
                <a:latin typeface="Avenir Book"/>
              </a:rPr>
            </a:br>
            <a:r>
              <a:rPr lang="en-US" sz="1600" dirty="0">
                <a:latin typeface="Avenir Book"/>
              </a:rPr>
              <a:t>entire acreage.</a:t>
            </a:r>
          </a:p>
          <a:p>
            <a:pPr marL="457200" indent="-457200">
              <a:spcBef>
                <a:spcPts val="600"/>
              </a:spcBef>
              <a:spcAft>
                <a:spcPts val="600"/>
              </a:spcAft>
              <a:buFont typeface="Wingdings" panose="05000000000000000000" pitchFamily="2" charset="2"/>
              <a:buChar char="v"/>
            </a:pPr>
            <a:r>
              <a:rPr lang="en-US" sz="1600" dirty="0">
                <a:latin typeface="Avenir Book"/>
              </a:rPr>
              <a:t>Cadiz is largest agricultural operation in SB County.</a:t>
            </a:r>
          </a:p>
          <a:p>
            <a:pPr marL="457200" indent="-457200">
              <a:spcBef>
                <a:spcPts val="600"/>
              </a:spcBef>
              <a:spcAft>
                <a:spcPts val="600"/>
              </a:spcAft>
              <a:buFont typeface="Wingdings" panose="05000000000000000000" pitchFamily="2" charset="2"/>
              <a:buChar char="v"/>
            </a:pPr>
            <a:r>
              <a:rPr lang="en-US" sz="1600" dirty="0">
                <a:latin typeface="Avenir Book"/>
              </a:rPr>
              <a:t>2,100 acres currently developed for crops, including 7 wells, infrastructure for ongoing operations</a:t>
            </a:r>
          </a:p>
          <a:p>
            <a:pPr marL="457200" indent="-457200">
              <a:spcBef>
                <a:spcPts val="600"/>
              </a:spcBef>
              <a:spcAft>
                <a:spcPts val="600"/>
              </a:spcAft>
              <a:buFont typeface="Wingdings" panose="05000000000000000000" pitchFamily="2" charset="2"/>
              <a:buChar char="v"/>
            </a:pPr>
            <a:r>
              <a:rPr lang="en-US" sz="1600" dirty="0">
                <a:latin typeface="Avenir Book"/>
              </a:rPr>
              <a:t>Lemons in production under active lease arrangements.</a:t>
            </a:r>
          </a:p>
          <a:p>
            <a:pPr marL="457200" indent="-457200">
              <a:spcBef>
                <a:spcPts val="600"/>
              </a:spcBef>
              <a:spcAft>
                <a:spcPts val="600"/>
              </a:spcAft>
              <a:buFont typeface="Wingdings" panose="05000000000000000000" pitchFamily="2" charset="2"/>
              <a:buChar char="v"/>
            </a:pPr>
            <a:r>
              <a:rPr lang="en-US" sz="1600" dirty="0">
                <a:latin typeface="Avenir Book"/>
              </a:rPr>
              <a:t>Active groundwater use for 25+ years , regulated by a County groundwater plan. Active monitoring; </a:t>
            </a:r>
            <a:r>
              <a:rPr lang="en-US" sz="1600" dirty="0" err="1">
                <a:latin typeface="Avenir Book"/>
              </a:rPr>
              <a:t>gw</a:t>
            </a:r>
            <a:r>
              <a:rPr lang="en-US" sz="1600" dirty="0">
                <a:latin typeface="Avenir Book"/>
              </a:rPr>
              <a:t> levels all-time high. No adverse impacts. </a:t>
            </a:r>
          </a:p>
          <a:p>
            <a:pPr marL="457200" indent="-457200">
              <a:spcBef>
                <a:spcPts val="600"/>
              </a:spcBef>
              <a:spcAft>
                <a:spcPts val="600"/>
              </a:spcAft>
              <a:buFont typeface="Wingdings" panose="05000000000000000000" pitchFamily="2" charset="2"/>
              <a:buChar char="v"/>
            </a:pPr>
            <a:r>
              <a:rPr lang="en-US" sz="1600" dirty="0">
                <a:latin typeface="Avenir Book"/>
              </a:rPr>
              <a:t>Comparable Ag Land with water rights at $11K-17K/acre in Imperial &amp; Palo Verde, $18K - $30K/Acre in Coachella. </a:t>
            </a:r>
          </a:p>
        </p:txBody>
      </p:sp>
      <p:pic>
        <p:nvPicPr>
          <p:cNvPr id="6" name="Picture 5">
            <a:extLst>
              <a:ext uri="{FF2B5EF4-FFF2-40B4-BE49-F238E27FC236}">
                <a16:creationId xmlns:a16="http://schemas.microsoft.com/office/drawing/2014/main" id="{E38EC279-2AB5-437A-828E-38530D3630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2937" y="1054921"/>
            <a:ext cx="3741271" cy="2103120"/>
          </a:xfrm>
          <a:prstGeom prst="rect">
            <a:avLst/>
          </a:prstGeom>
        </p:spPr>
      </p:pic>
    </p:spTree>
    <p:extLst>
      <p:ext uri="{BB962C8B-B14F-4D97-AF65-F5344CB8AC3E}">
        <p14:creationId xmlns:p14="http://schemas.microsoft.com/office/powerpoint/2010/main" val="317123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p:cNvPicPr>
            <a:picLocks noChangeAspect="1"/>
          </p:cNvPicPr>
          <p:nvPr/>
        </p:nvPicPr>
        <p:blipFill rotWithShape="1">
          <a:blip r:embed="rId3" cstate="print"/>
          <a:srcRect l="10666"/>
          <a:stretch/>
        </p:blipFill>
        <p:spPr bwMode="auto">
          <a:xfrm>
            <a:off x="382419" y="2049994"/>
            <a:ext cx="3745151" cy="3454049"/>
          </a:xfrm>
          <a:prstGeom prst="rect">
            <a:avLst/>
          </a:prstGeom>
          <a:noFill/>
          <a:ln w="12700">
            <a:solidFill>
              <a:schemeClr val="tx1">
                <a:lumMod val="50000"/>
                <a:lumOff val="50000"/>
              </a:schemeClr>
            </a:solidFill>
            <a:miter lim="800000"/>
            <a:headEnd/>
            <a:tailEnd/>
          </a:ln>
        </p:spPr>
      </p:pic>
      <p:sp>
        <p:nvSpPr>
          <p:cNvPr id="18437" name="TextBox 1"/>
          <p:cNvSpPr txBox="1">
            <a:spLocks noChangeArrowheads="1"/>
          </p:cNvSpPr>
          <p:nvPr/>
        </p:nvSpPr>
        <p:spPr bwMode="auto">
          <a:xfrm>
            <a:off x="1499564" y="5593702"/>
            <a:ext cx="1510863" cy="276999"/>
          </a:xfrm>
          <a:prstGeom prst="rect">
            <a:avLst/>
          </a:prstGeom>
          <a:noFill/>
          <a:ln w="9525">
            <a:noFill/>
            <a:miter lim="800000"/>
            <a:headEnd/>
            <a:tailEnd/>
          </a:ln>
        </p:spPr>
        <p:txBody>
          <a:bodyPr wrap="none">
            <a:prstTxWarp prst="textNoShape">
              <a:avLst/>
            </a:prstTxWarp>
            <a:spAutoFit/>
          </a:bodyPr>
          <a:lstStyle/>
          <a:p>
            <a:r>
              <a:rPr lang="en-US" sz="1200" dirty="0">
                <a:ea typeface="ＭＳ Ｐゴシック" charset="-128"/>
                <a:cs typeface="ＭＳ Ｐゴシック" charset="-128"/>
              </a:rPr>
              <a:t>Bristol Dry Lake Crust</a:t>
            </a:r>
          </a:p>
        </p:txBody>
      </p:sp>
      <p:sp>
        <p:nvSpPr>
          <p:cNvPr id="9" name="Rectangle 3"/>
          <p:cNvSpPr txBox="1">
            <a:spLocks noChangeArrowheads="1"/>
          </p:cNvSpPr>
          <p:nvPr/>
        </p:nvSpPr>
        <p:spPr>
          <a:xfrm>
            <a:off x="427038" y="1131888"/>
            <a:ext cx="8259762" cy="2297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nSpc>
                <a:spcPct val="110000"/>
              </a:lnSpc>
              <a:spcBef>
                <a:spcPts val="600"/>
              </a:spcBef>
              <a:spcAft>
                <a:spcPts val="600"/>
              </a:spcAft>
              <a:buNone/>
            </a:pPr>
            <a:endParaRPr lang="en-US" sz="2400" dirty="0">
              <a:cs typeface="Arial" charset="0"/>
            </a:endParaRPr>
          </a:p>
        </p:txBody>
      </p:sp>
      <p:sp>
        <p:nvSpPr>
          <p:cNvPr id="2" name="Slide Number Placeholder 1"/>
          <p:cNvSpPr>
            <a:spLocks noGrp="1"/>
          </p:cNvSpPr>
          <p:nvPr>
            <p:ph type="sldNum" sz="quarter" idx="12"/>
          </p:nvPr>
        </p:nvSpPr>
        <p:spPr/>
        <p:txBody>
          <a:bodyPr/>
          <a:lstStyle/>
          <a:p>
            <a:fld id="{5747D0AB-6ADA-4BBC-8F5B-C7EA5E5A0CE1}" type="slidenum">
              <a:rPr lang="en-US" smtClean="0"/>
              <a:t>5</a:t>
            </a:fld>
            <a:endParaRPr lang="en-US"/>
          </a:p>
        </p:txBody>
      </p:sp>
      <p:sp>
        <p:nvSpPr>
          <p:cNvPr id="4" name="Rectangle 3"/>
          <p:cNvSpPr/>
          <p:nvPr/>
        </p:nvSpPr>
        <p:spPr>
          <a:xfrm>
            <a:off x="457200" y="1090455"/>
            <a:ext cx="8388417" cy="735586"/>
          </a:xfrm>
          <a:prstGeom prst="rect">
            <a:avLst/>
          </a:prstGeom>
        </p:spPr>
        <p:txBody>
          <a:bodyPr wrap="square">
            <a:spAutoFit/>
          </a:bodyPr>
          <a:lstStyle/>
          <a:p>
            <a:pPr marL="285750" indent="-285750">
              <a:lnSpc>
                <a:spcPct val="110000"/>
              </a:lnSpc>
              <a:spcBef>
                <a:spcPts val="600"/>
              </a:spcBef>
              <a:spcAft>
                <a:spcPts val="600"/>
              </a:spcAft>
              <a:buSzPct val="70000"/>
              <a:buFont typeface="ZapfDingbatsITC" charset="0"/>
              <a:buChar char="✸"/>
            </a:pPr>
            <a:r>
              <a:rPr lang="en-US" sz="1900" dirty="0">
                <a:latin typeface="Avenir Book" charset="0"/>
                <a:ea typeface="Avenir Book" charset="0"/>
                <a:cs typeface="Avenir Book" charset="0"/>
              </a:rPr>
              <a:t>Cadiz/</a:t>
            </a:r>
            <a:r>
              <a:rPr lang="en-US" sz="1900" dirty="0" err="1">
                <a:latin typeface="Avenir Book" charset="0"/>
                <a:ea typeface="Avenir Book" charset="0"/>
                <a:cs typeface="Avenir Book" charset="0"/>
              </a:rPr>
              <a:t>Fenner</a:t>
            </a:r>
            <a:r>
              <a:rPr lang="en-US" sz="1900" dirty="0">
                <a:latin typeface="Avenir Book" charset="0"/>
                <a:ea typeface="Avenir Book" charset="0"/>
                <a:cs typeface="Avenir Book" charset="0"/>
              </a:rPr>
              <a:t> Watershed terminates at dry lakes where groundwater is lost to the atmosphere by evaporation. </a:t>
            </a:r>
          </a:p>
        </p:txBody>
      </p:sp>
      <p:pic>
        <p:nvPicPr>
          <p:cNvPr id="11" name="Picture 7" descr="salt mine evaporation.jpg"/>
          <p:cNvPicPr>
            <a:picLocks noChangeAspect="1"/>
          </p:cNvPicPr>
          <p:nvPr/>
        </p:nvPicPr>
        <p:blipFill>
          <a:blip r:embed="rId4" cstate="print"/>
          <a:srcRect/>
          <a:stretch>
            <a:fillRect/>
          </a:stretch>
        </p:blipFill>
        <p:spPr bwMode="auto">
          <a:xfrm>
            <a:off x="4417721" y="2052394"/>
            <a:ext cx="4427896" cy="3451650"/>
          </a:xfrm>
          <a:prstGeom prst="rect">
            <a:avLst/>
          </a:prstGeom>
          <a:noFill/>
          <a:ln w="12700">
            <a:solidFill>
              <a:schemeClr val="tx1">
                <a:lumMod val="50000"/>
                <a:lumOff val="50000"/>
              </a:schemeClr>
            </a:solidFill>
            <a:miter lim="800000"/>
            <a:headEnd/>
            <a:tailEnd/>
          </a:ln>
        </p:spPr>
      </p:pic>
      <p:sp>
        <p:nvSpPr>
          <p:cNvPr id="5" name="Rectangle 4"/>
          <p:cNvSpPr/>
          <p:nvPr/>
        </p:nvSpPr>
        <p:spPr>
          <a:xfrm>
            <a:off x="427038" y="5867327"/>
            <a:ext cx="8179634" cy="728276"/>
          </a:xfrm>
          <a:prstGeom prst="rect">
            <a:avLst/>
          </a:prstGeom>
        </p:spPr>
        <p:txBody>
          <a:bodyPr wrap="square">
            <a:spAutoFit/>
          </a:bodyPr>
          <a:lstStyle/>
          <a:p>
            <a:pPr marL="285750" indent="-285750">
              <a:lnSpc>
                <a:spcPct val="110000"/>
              </a:lnSpc>
              <a:spcBef>
                <a:spcPts val="600"/>
              </a:spcBef>
              <a:spcAft>
                <a:spcPts val="600"/>
              </a:spcAft>
              <a:buSzPct val="70000"/>
              <a:buFont typeface="ZapfDingbatsITC" charset="0"/>
              <a:buChar char="✸"/>
            </a:pPr>
            <a:r>
              <a:rPr lang="en-US" sz="1900" dirty="0">
                <a:latin typeface="Avenir Book" charset="0"/>
                <a:ea typeface="Avenir Book" charset="0"/>
                <a:cs typeface="Avenir Book" charset="0"/>
              </a:rPr>
              <a:t>Groundwater beneath dry lake surface is highly saline (10 times the salinity of Pacific Ocean)</a:t>
            </a:r>
          </a:p>
        </p:txBody>
      </p:sp>
      <p:sp>
        <p:nvSpPr>
          <p:cNvPr id="7" name="Rectangle 6"/>
          <p:cNvSpPr/>
          <p:nvPr/>
        </p:nvSpPr>
        <p:spPr>
          <a:xfrm>
            <a:off x="5835307" y="5590328"/>
            <a:ext cx="1772665" cy="276999"/>
          </a:xfrm>
          <a:prstGeom prst="rect">
            <a:avLst/>
          </a:prstGeom>
        </p:spPr>
        <p:txBody>
          <a:bodyPr wrap="none">
            <a:spAutoFit/>
          </a:bodyPr>
          <a:lstStyle/>
          <a:p>
            <a:pPr algn="ctr"/>
            <a:r>
              <a:rPr lang="en-US" sz="1200" dirty="0">
                <a:ea typeface="ＭＳ Ｐゴシック" charset="-128"/>
                <a:cs typeface="ＭＳ Ｐゴシック" charset="-128"/>
              </a:rPr>
              <a:t>Beneath Dry Lake Surface</a:t>
            </a:r>
          </a:p>
        </p:txBody>
      </p:sp>
      <p:cxnSp>
        <p:nvCxnSpPr>
          <p:cNvPr id="12" name="Straight Connector 11"/>
          <p:cNvCxnSpPr/>
          <p:nvPr/>
        </p:nvCxnSpPr>
        <p:spPr>
          <a:xfrm flipH="1" flipV="1">
            <a:off x="457200" y="89852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itle 1">
            <a:extLst>
              <a:ext uri="{FF2B5EF4-FFF2-40B4-BE49-F238E27FC236}">
                <a16:creationId xmlns:a16="http://schemas.microsoft.com/office/drawing/2014/main" id="{CF91E7BE-86DF-47F2-8387-4BC65C78AEB7}"/>
              </a:ext>
            </a:extLst>
          </p:cNvPr>
          <p:cNvSpPr txBox="1">
            <a:spLocks/>
          </p:cNvSpPr>
          <p:nvPr/>
        </p:nvSpPr>
        <p:spPr bwMode="auto">
          <a:xfrm>
            <a:off x="0" y="123217"/>
            <a:ext cx="9066179" cy="63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1" charset="0"/>
                <a:cs typeface="Arial" charset="0"/>
              </a:defRPr>
            </a:lvl1pPr>
            <a:lvl2pPr marL="742950" indent="-285750" eaLnBrk="0" hangingPunct="0">
              <a:defRPr>
                <a:solidFill>
                  <a:schemeClr val="tx1"/>
                </a:solidFill>
                <a:latin typeface="Calibri" pitchFamily="1" charset="0"/>
                <a:cs typeface="Arial" charset="0"/>
              </a:defRPr>
            </a:lvl2pPr>
            <a:lvl3pPr marL="1143000" indent="-228600" eaLnBrk="0" hangingPunct="0">
              <a:defRPr>
                <a:solidFill>
                  <a:schemeClr val="tx1"/>
                </a:solidFill>
                <a:latin typeface="Calibri" pitchFamily="1" charset="0"/>
                <a:cs typeface="Arial" charset="0"/>
              </a:defRPr>
            </a:lvl3pPr>
            <a:lvl4pPr marL="1600200" indent="-228600" eaLnBrk="0" hangingPunct="0">
              <a:defRPr>
                <a:solidFill>
                  <a:schemeClr val="tx1"/>
                </a:solidFill>
                <a:latin typeface="Calibri" pitchFamily="1" charset="0"/>
                <a:cs typeface="Arial" charset="0"/>
              </a:defRPr>
            </a:lvl4pPr>
            <a:lvl5pPr marL="2057400" indent="-228600" eaLnBrk="0" hangingPunct="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pPr algn="ctr" eaLnBrk="1" hangingPunct="1"/>
            <a:r>
              <a:rPr lang="en-US" sz="3200" dirty="0">
                <a:latin typeface="Century Gothic" pitchFamily="34" charset="0"/>
              </a:rPr>
              <a:t>Problem: Loss of Water at Dry Lakes</a:t>
            </a:r>
          </a:p>
        </p:txBody>
      </p:sp>
    </p:spTree>
    <p:extLst>
      <p:ext uri="{BB962C8B-B14F-4D97-AF65-F5344CB8AC3E}">
        <p14:creationId xmlns:p14="http://schemas.microsoft.com/office/powerpoint/2010/main" val="142152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48"/>
          <p:cNvSpPr>
            <a:spLocks noChangeArrowheads="1"/>
          </p:cNvSpPr>
          <p:nvPr/>
        </p:nvSpPr>
        <p:spPr bwMode="auto">
          <a:xfrm>
            <a:off x="315913" y="228600"/>
            <a:ext cx="877093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200" dirty="0">
                <a:latin typeface="Century Gothic" charset="0"/>
              </a:rPr>
              <a:t>Solution: Conservation &amp; Recovery</a:t>
            </a:r>
          </a:p>
        </p:txBody>
      </p:sp>
      <p:sp>
        <p:nvSpPr>
          <p:cNvPr id="2" name="Slide Number Placeholder 1"/>
          <p:cNvSpPr>
            <a:spLocks noGrp="1"/>
          </p:cNvSpPr>
          <p:nvPr>
            <p:ph type="sldNum" sz="quarter" idx="12"/>
          </p:nvPr>
        </p:nvSpPr>
        <p:spPr/>
        <p:txBody>
          <a:bodyPr/>
          <a:lstStyle/>
          <a:p>
            <a:fld id="{5747D0AB-6ADA-4BBC-8F5B-C7EA5E5A0CE1}" type="slidenum">
              <a:rPr lang="en-US" smtClean="0"/>
              <a:t>6</a:t>
            </a:fld>
            <a:endParaRPr lang="en-US"/>
          </a:p>
        </p:txBody>
      </p:sp>
      <p:sp>
        <p:nvSpPr>
          <p:cNvPr id="3" name="TextBox 2"/>
          <p:cNvSpPr txBox="1"/>
          <p:nvPr/>
        </p:nvSpPr>
        <p:spPr>
          <a:xfrm>
            <a:off x="315913" y="1136074"/>
            <a:ext cx="2094073" cy="5747727"/>
          </a:xfrm>
          <a:prstGeom prst="rect">
            <a:avLst/>
          </a:prstGeom>
          <a:noFill/>
        </p:spPr>
        <p:txBody>
          <a:bodyPr wrap="square" rtlCol="0">
            <a:spAutoFit/>
          </a:bodyPr>
          <a:lstStyle/>
          <a:p>
            <a:pPr marL="285750" indent="-285750">
              <a:buFont typeface="Wingdings" panose="05000000000000000000" pitchFamily="2" charset="2"/>
              <a:buChar char="v"/>
            </a:pPr>
            <a:r>
              <a:rPr lang="en-US" dirty="0">
                <a:latin typeface="Avenir Book"/>
                <a:cs typeface="Arial" charset="0"/>
              </a:rPr>
              <a:t>State of the art groundwater conservation plan will save 50,000 AFY before it can evaporate.</a:t>
            </a:r>
          </a:p>
          <a:p>
            <a:pPr marL="285750" indent="-285750">
              <a:buFont typeface="Wingdings" panose="05000000000000000000" pitchFamily="2" charset="2"/>
              <a:buChar char="v"/>
            </a:pPr>
            <a:endParaRPr lang="en-US" dirty="0">
              <a:solidFill>
                <a:schemeClr val="tx2"/>
              </a:solidFill>
              <a:latin typeface="Avenir Book"/>
              <a:ea typeface="Avenir Book" charset="0"/>
              <a:cs typeface="Avenir Book" charset="0"/>
            </a:endParaRPr>
          </a:p>
          <a:p>
            <a:pPr marL="285750" indent="-285750">
              <a:buFont typeface="Wingdings" panose="05000000000000000000" pitchFamily="2" charset="2"/>
              <a:buChar char="v"/>
            </a:pPr>
            <a:r>
              <a:rPr lang="en-US" dirty="0">
                <a:latin typeface="Avenir Book"/>
                <a:ea typeface="Avenir Book" charset="0"/>
                <a:cs typeface="Avenir Book" charset="0"/>
              </a:rPr>
              <a:t>Apply the water to overlying ag land or treat to ambient quality in the CRA and export for municipal use.</a:t>
            </a:r>
          </a:p>
          <a:p>
            <a:pPr marL="285750" indent="-285750">
              <a:buFont typeface="Wingdings" panose="05000000000000000000" pitchFamily="2" charset="2"/>
              <a:buChar char="v"/>
            </a:pPr>
            <a:endParaRPr lang="en-US" dirty="0">
              <a:latin typeface="Avenir Book"/>
              <a:ea typeface="Avenir Book" charset="0"/>
              <a:cs typeface="Avenir Book" charset="0"/>
            </a:endParaRPr>
          </a:p>
          <a:p>
            <a:pPr marL="285750" indent="-285750">
              <a:buFont typeface="Wingdings" panose="05000000000000000000" pitchFamily="2" charset="2"/>
              <a:buChar char="v"/>
            </a:pPr>
            <a:r>
              <a:rPr lang="en-US" dirty="0">
                <a:latin typeface="Avenir Book"/>
                <a:ea typeface="Avenir Book" charset="0"/>
                <a:cs typeface="Avenir Book" charset="0"/>
              </a:rPr>
              <a:t>Create 1 MAF </a:t>
            </a:r>
            <a:r>
              <a:rPr lang="en-US" dirty="0" err="1">
                <a:latin typeface="Avenir Book"/>
                <a:ea typeface="Avenir Book" charset="0"/>
                <a:cs typeface="Avenir Book" charset="0"/>
              </a:rPr>
              <a:t>gw</a:t>
            </a:r>
            <a:r>
              <a:rPr lang="en-US" dirty="0">
                <a:latin typeface="Avenir Book"/>
                <a:ea typeface="Avenir Book" charset="0"/>
                <a:cs typeface="Avenir Book" charset="0"/>
              </a:rPr>
              <a:t> storage capacity. </a:t>
            </a:r>
          </a:p>
          <a:p>
            <a:endParaRPr lang="en-US" sz="1600" b="1" dirty="0">
              <a:latin typeface="Avenir Book" charset="0"/>
              <a:ea typeface="Avenir Book" charset="0"/>
              <a:cs typeface="Avenir Book" charset="0"/>
            </a:endParaRPr>
          </a:p>
          <a:p>
            <a:pPr>
              <a:lnSpc>
                <a:spcPct val="75000"/>
              </a:lnSpc>
            </a:pPr>
            <a:endParaRPr lang="en-US" sz="1600" dirty="0">
              <a:latin typeface="Avenir Book" charset="0"/>
              <a:ea typeface="Avenir Book" charset="0"/>
              <a:cs typeface="Avenir Book" charset="0"/>
            </a:endParaRPr>
          </a:p>
          <a:p>
            <a:pPr marL="285750" indent="-285750">
              <a:spcAft>
                <a:spcPts val="600"/>
              </a:spcAft>
              <a:buSzPct val="70000"/>
              <a:buFont typeface="ZapfDingbatsITC" charset="0"/>
              <a:buChar char="✸"/>
            </a:pPr>
            <a:endParaRPr lang="en-US" sz="1550" dirty="0">
              <a:latin typeface="Avenir Book" charset="0"/>
              <a:ea typeface="Avenir Book" charset="0"/>
              <a:cs typeface="Avenir Book" charset="0"/>
            </a:endParaRPr>
          </a:p>
        </p:txBody>
      </p:sp>
      <p:pic>
        <p:nvPicPr>
          <p:cNvPr id="1026" name="548493DF-041D-451E-A58D-11DD890540D5" descr="8294BF41-C686-4845-BB31-0DECD48C9769"/>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350"/>
          <a:stretch/>
        </p:blipFill>
        <p:spPr bwMode="auto">
          <a:xfrm>
            <a:off x="2526979" y="1307317"/>
            <a:ext cx="6442858" cy="5097463"/>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flipH="1" flipV="1">
            <a:off x="457200" y="89852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6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03200" y="1099662"/>
            <a:ext cx="8883650" cy="5534818"/>
          </a:xfrm>
        </p:spPr>
        <p:txBody>
          <a:bodyPr>
            <a:normAutofit fontScale="70000" lnSpcReduction="20000"/>
          </a:bodyPr>
          <a:lstStyle/>
          <a:p>
            <a:pPr marL="0" indent="0" algn="ctr">
              <a:lnSpc>
                <a:spcPct val="110000"/>
              </a:lnSpc>
              <a:spcBef>
                <a:spcPts val="600"/>
              </a:spcBef>
              <a:spcAft>
                <a:spcPts val="600"/>
              </a:spcAft>
              <a:buNone/>
            </a:pPr>
            <a:r>
              <a:rPr lang="en-US" sz="2800" dirty="0">
                <a:latin typeface="Avenir Book"/>
                <a:cs typeface="Helvetica" panose="020B0604020202020204" pitchFamily="34" charset="0"/>
              </a:rPr>
              <a:t>Innovative and Sustainable Water Source for </a:t>
            </a:r>
            <a:br>
              <a:rPr lang="en-US" sz="2800" dirty="0">
                <a:latin typeface="Avenir Book"/>
                <a:cs typeface="Helvetica" panose="020B0604020202020204" pitchFamily="34" charset="0"/>
              </a:rPr>
            </a:br>
            <a:r>
              <a:rPr lang="en-US" sz="2800" dirty="0">
                <a:latin typeface="Avenir Book"/>
                <a:cs typeface="Helvetica" panose="020B0604020202020204" pitchFamily="34" charset="0"/>
              </a:rPr>
              <a:t>Southern California</a:t>
            </a:r>
          </a:p>
          <a:p>
            <a:pPr marL="0" indent="0">
              <a:lnSpc>
                <a:spcPct val="70000"/>
              </a:lnSpc>
              <a:spcBef>
                <a:spcPts val="600"/>
              </a:spcBef>
              <a:spcAft>
                <a:spcPts val="600"/>
              </a:spcAft>
              <a:buNone/>
            </a:pPr>
            <a:r>
              <a:rPr lang="en-US" sz="2600" b="1" dirty="0">
                <a:latin typeface="Avenir Book"/>
                <a:cs typeface="Helvetica" panose="020B0604020202020204" pitchFamily="34" charset="0"/>
              </a:rPr>
              <a:t>Phase 1</a:t>
            </a:r>
          </a:p>
          <a:p>
            <a:pPr>
              <a:lnSpc>
                <a:spcPct val="110000"/>
              </a:lnSpc>
              <a:spcBef>
                <a:spcPts val="600"/>
              </a:spcBef>
              <a:spcAft>
                <a:spcPts val="600"/>
              </a:spcAft>
              <a:buFont typeface="Wingdings" panose="05000000000000000000" pitchFamily="2" charset="2"/>
              <a:buChar char="v"/>
            </a:pPr>
            <a:r>
              <a:rPr lang="en-US" sz="2300" dirty="0">
                <a:latin typeface="Avenir Book"/>
                <a:cs typeface="Helvetica" panose="020B0604020202020204" pitchFamily="34" charset="0"/>
              </a:rPr>
              <a:t>Expand existing </a:t>
            </a:r>
            <a:r>
              <a:rPr lang="en-US" sz="2300" dirty="0" err="1">
                <a:latin typeface="Avenir Book"/>
                <a:cs typeface="Helvetica" panose="020B0604020202020204" pitchFamily="34" charset="0"/>
              </a:rPr>
              <a:t>wellfield</a:t>
            </a:r>
            <a:r>
              <a:rPr lang="en-US" sz="2300" dirty="0">
                <a:latin typeface="Avenir Book"/>
                <a:cs typeface="Helvetica" panose="020B0604020202020204" pitchFamily="34" charset="0"/>
              </a:rPr>
              <a:t> on Cadiz property to capture groundwater.</a:t>
            </a:r>
          </a:p>
          <a:p>
            <a:pPr>
              <a:lnSpc>
                <a:spcPct val="110000"/>
              </a:lnSpc>
              <a:spcBef>
                <a:spcPts val="600"/>
              </a:spcBef>
              <a:spcAft>
                <a:spcPts val="600"/>
              </a:spcAft>
              <a:buFont typeface="Wingdings" panose="05000000000000000000" pitchFamily="2" charset="2"/>
              <a:buChar char="v"/>
            </a:pPr>
            <a:r>
              <a:rPr lang="en-US" sz="2300" dirty="0">
                <a:latin typeface="Avenir Book"/>
                <a:cs typeface="Helvetica" panose="020B0604020202020204" pitchFamily="34" charset="0"/>
              </a:rPr>
              <a:t>Make available 2.5 MAF conserved over 50 years = water for 400,000 people a year.</a:t>
            </a:r>
          </a:p>
          <a:p>
            <a:pPr>
              <a:lnSpc>
                <a:spcPct val="110000"/>
              </a:lnSpc>
              <a:spcBef>
                <a:spcPts val="600"/>
              </a:spcBef>
              <a:spcAft>
                <a:spcPts val="600"/>
              </a:spcAft>
              <a:buFont typeface="Wingdings" panose="05000000000000000000" pitchFamily="2" charset="2"/>
              <a:buChar char="v"/>
            </a:pPr>
            <a:r>
              <a:rPr lang="en-US" sz="2300" dirty="0">
                <a:latin typeface="Avenir Book"/>
                <a:cs typeface="Helvetica" panose="020B0604020202020204" pitchFamily="34" charset="0"/>
              </a:rPr>
              <a:t>No environmental impacts. </a:t>
            </a:r>
          </a:p>
          <a:p>
            <a:pPr>
              <a:lnSpc>
                <a:spcPct val="110000"/>
              </a:lnSpc>
              <a:spcBef>
                <a:spcPts val="600"/>
              </a:spcBef>
              <a:spcAft>
                <a:spcPts val="600"/>
              </a:spcAft>
              <a:buFont typeface="Wingdings" panose="05000000000000000000" pitchFamily="2" charset="2"/>
              <a:buChar char="v"/>
            </a:pPr>
            <a:r>
              <a:rPr lang="en-US" sz="2300" dirty="0">
                <a:latin typeface="Avenir Book"/>
                <a:cs typeface="Helvetica" panose="020B0604020202020204" pitchFamily="34" charset="0"/>
              </a:rPr>
              <a:t>County authorization of </a:t>
            </a:r>
            <a:r>
              <a:rPr lang="en-US" sz="2300" dirty="0" err="1">
                <a:latin typeface="Avenir Book"/>
                <a:cs typeface="Helvetica" panose="020B0604020202020204" pitchFamily="34" charset="0"/>
              </a:rPr>
              <a:t>gw</a:t>
            </a:r>
            <a:r>
              <a:rPr lang="en-US" sz="2300" dirty="0">
                <a:latin typeface="Avenir Book"/>
                <a:cs typeface="Helvetica" panose="020B0604020202020204" pitchFamily="34" charset="0"/>
              </a:rPr>
              <a:t> withdrawals vested. </a:t>
            </a:r>
          </a:p>
          <a:p>
            <a:pPr>
              <a:lnSpc>
                <a:spcPct val="110000"/>
              </a:lnSpc>
              <a:spcBef>
                <a:spcPts val="600"/>
              </a:spcBef>
              <a:spcAft>
                <a:spcPts val="600"/>
              </a:spcAft>
              <a:buFont typeface="Wingdings" panose="05000000000000000000" pitchFamily="2" charset="2"/>
              <a:buChar char="v"/>
            </a:pPr>
            <a:r>
              <a:rPr lang="en-US" sz="2300" dirty="0">
                <a:latin typeface="Avenir Book"/>
                <a:cs typeface="Helvetica" panose="020B0604020202020204" pitchFamily="34" charset="0"/>
              </a:rPr>
              <a:t>Approvals validated 12 times by the Courts.</a:t>
            </a:r>
          </a:p>
          <a:p>
            <a:pPr marL="0" indent="0">
              <a:lnSpc>
                <a:spcPct val="110000"/>
              </a:lnSpc>
              <a:spcBef>
                <a:spcPts val="600"/>
              </a:spcBef>
              <a:spcAft>
                <a:spcPts val="600"/>
              </a:spcAft>
              <a:buNone/>
            </a:pPr>
            <a:r>
              <a:rPr lang="en-US" sz="2300" b="1" dirty="0">
                <a:latin typeface="Avenir Book"/>
                <a:cs typeface="Helvetica" panose="020B0604020202020204" pitchFamily="34" charset="0"/>
              </a:rPr>
              <a:t>Phase 2</a:t>
            </a:r>
          </a:p>
          <a:p>
            <a:pPr marL="342900" lvl="1" indent="-342900">
              <a:lnSpc>
                <a:spcPct val="110000"/>
              </a:lnSpc>
              <a:spcBef>
                <a:spcPts val="600"/>
              </a:spcBef>
              <a:spcAft>
                <a:spcPts val="600"/>
              </a:spcAft>
              <a:buFont typeface="Wingdings" panose="05000000000000000000" pitchFamily="2" charset="2"/>
              <a:buChar char="v"/>
            </a:pPr>
            <a:r>
              <a:rPr lang="en-US" sz="2300" dirty="0">
                <a:latin typeface="Avenir Book"/>
                <a:cs typeface="Helvetica" panose="020B0604020202020204" pitchFamily="34" charset="0"/>
              </a:rPr>
              <a:t>Via pipeline, import water in wet years and store </a:t>
            </a:r>
            <a:br>
              <a:rPr lang="en-US" sz="2300" dirty="0">
                <a:latin typeface="Avenir Book"/>
                <a:cs typeface="Helvetica" panose="020B0604020202020204" pitchFamily="34" charset="0"/>
              </a:rPr>
            </a:br>
            <a:r>
              <a:rPr lang="en-US" sz="2300" dirty="0">
                <a:latin typeface="Avenir Book"/>
                <a:cs typeface="Helvetica" panose="020B0604020202020204" pitchFamily="34" charset="0"/>
              </a:rPr>
              <a:t>underground at Cadiz.</a:t>
            </a:r>
          </a:p>
          <a:p>
            <a:pPr marL="342900" lvl="1" indent="-342900">
              <a:lnSpc>
                <a:spcPct val="120000"/>
              </a:lnSpc>
              <a:spcBef>
                <a:spcPts val="600"/>
              </a:spcBef>
              <a:spcAft>
                <a:spcPts val="600"/>
              </a:spcAft>
              <a:buFont typeface="Wingdings" panose="05000000000000000000" pitchFamily="2" charset="2"/>
              <a:buChar char="v"/>
            </a:pPr>
            <a:r>
              <a:rPr lang="en-US" sz="2300" dirty="0">
                <a:latin typeface="Avenir Book"/>
                <a:cs typeface="Helvetica" panose="020B0604020202020204" pitchFamily="34" charset="0"/>
              </a:rPr>
              <a:t>Total storage capacity = </a:t>
            </a:r>
            <a:r>
              <a:rPr lang="en-US" sz="2300" u="sng" dirty="0">
                <a:latin typeface="Avenir Book"/>
                <a:cs typeface="Helvetica" panose="020B0604020202020204" pitchFamily="34" charset="0"/>
              </a:rPr>
              <a:t>1 million acre-feet.</a:t>
            </a:r>
          </a:p>
          <a:p>
            <a:pPr marL="342900" lvl="1" indent="-342900">
              <a:lnSpc>
                <a:spcPct val="120000"/>
              </a:lnSpc>
              <a:spcBef>
                <a:spcPts val="600"/>
              </a:spcBef>
              <a:spcAft>
                <a:spcPts val="600"/>
              </a:spcAft>
              <a:buFont typeface="Wingdings" panose="05000000000000000000" pitchFamily="2" charset="2"/>
              <a:buChar char="v"/>
            </a:pPr>
            <a:r>
              <a:rPr lang="en-US" sz="2300" dirty="0">
                <a:latin typeface="Avenir Book"/>
                <a:cs typeface="Helvetica" panose="020B0604020202020204" pitchFamily="34" charset="0"/>
              </a:rPr>
              <a:t>Unique Southern California banking opportunity, </a:t>
            </a:r>
            <a:br>
              <a:rPr lang="en-US" sz="2300" dirty="0">
                <a:latin typeface="Avenir Book"/>
                <a:cs typeface="Helvetica" panose="020B0604020202020204" pitchFamily="34" charset="0"/>
              </a:rPr>
            </a:br>
            <a:r>
              <a:rPr lang="en-US" sz="2300" dirty="0">
                <a:latin typeface="Avenir Book"/>
                <a:cs typeface="Helvetica" panose="020B0604020202020204" pitchFamily="34" charset="0"/>
              </a:rPr>
              <a:t>“off CRA” that can connect Colorado and No Cal supplies.</a:t>
            </a:r>
          </a:p>
          <a:p>
            <a:pPr marL="342900" lvl="1" indent="-342900">
              <a:lnSpc>
                <a:spcPct val="120000"/>
              </a:lnSpc>
              <a:spcBef>
                <a:spcPts val="600"/>
              </a:spcBef>
              <a:spcAft>
                <a:spcPts val="600"/>
              </a:spcAft>
              <a:buFont typeface="Wingdings" panose="05000000000000000000" pitchFamily="2" charset="2"/>
              <a:buChar char="v"/>
            </a:pPr>
            <a:r>
              <a:rPr lang="en-US" sz="2300" dirty="0">
                <a:latin typeface="Avenir Book"/>
                <a:cs typeface="Helvetica" panose="020B0604020202020204" pitchFamily="34" charset="0"/>
              </a:rPr>
              <a:t>Programmatic enviro review completed, review required for spreading of imported water, pump stations, alternative conveyance routes. </a:t>
            </a:r>
          </a:p>
          <a:p>
            <a:endParaRPr lang="en-US" dirty="0">
              <a:solidFill>
                <a:schemeClr val="tx2">
                  <a:lumMod val="75000"/>
                </a:schemeClr>
              </a:solidFill>
            </a:endParaRPr>
          </a:p>
        </p:txBody>
      </p:sp>
      <p:sp>
        <p:nvSpPr>
          <p:cNvPr id="5" name="Rectangle 48">
            <a:extLst>
              <a:ext uri="{FF2B5EF4-FFF2-40B4-BE49-F238E27FC236}">
                <a16:creationId xmlns:a16="http://schemas.microsoft.com/office/drawing/2014/main" id="{F68A0A8C-FCEC-4E75-811D-A0BD1DB683C8}"/>
              </a:ext>
            </a:extLst>
          </p:cNvPr>
          <p:cNvSpPr>
            <a:spLocks noChangeArrowheads="1"/>
          </p:cNvSpPr>
          <p:nvPr/>
        </p:nvSpPr>
        <p:spPr bwMode="auto">
          <a:xfrm>
            <a:off x="315913" y="228600"/>
            <a:ext cx="877093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200" dirty="0">
                <a:latin typeface="Century Gothic" charset="0"/>
              </a:rPr>
              <a:t>Cadiz Water Project</a:t>
            </a:r>
          </a:p>
        </p:txBody>
      </p:sp>
      <p:cxnSp>
        <p:nvCxnSpPr>
          <p:cNvPr id="6" name="Straight Connector 5">
            <a:extLst>
              <a:ext uri="{FF2B5EF4-FFF2-40B4-BE49-F238E27FC236}">
                <a16:creationId xmlns:a16="http://schemas.microsoft.com/office/drawing/2014/main" id="{F98D5B87-F2B6-4774-A2CC-295189941E76}"/>
              </a:ext>
            </a:extLst>
          </p:cNvPr>
          <p:cNvCxnSpPr/>
          <p:nvPr/>
        </p:nvCxnSpPr>
        <p:spPr>
          <a:xfrm flipH="1" flipV="1">
            <a:off x="457200" y="898523"/>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6" name="Picture 2" descr="http://cadiz.accountsupport.com/wp-content/uploads/2011/11/waterFlow.jpg">
            <a:extLst>
              <a:ext uri="{FF2B5EF4-FFF2-40B4-BE49-F238E27FC236}">
                <a16:creationId xmlns:a16="http://schemas.microsoft.com/office/drawing/2014/main" id="{6090820B-DE15-4FD1-85C9-0A021A98F483}"/>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2070"/>
          <a:stretch/>
        </p:blipFill>
        <p:spPr bwMode="auto">
          <a:xfrm>
            <a:off x="5795568" y="3475121"/>
            <a:ext cx="3220614" cy="1333346"/>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2" name="Slide Number Placeholder 1">
            <a:extLst>
              <a:ext uri="{FF2B5EF4-FFF2-40B4-BE49-F238E27FC236}">
                <a16:creationId xmlns:a16="http://schemas.microsoft.com/office/drawing/2014/main" id="{3DB0785D-355D-4CE7-9A7B-2718226FB8E6}"/>
              </a:ext>
            </a:extLst>
          </p:cNvPr>
          <p:cNvSpPr>
            <a:spLocks noGrp="1"/>
          </p:cNvSpPr>
          <p:nvPr>
            <p:ph type="sldNum" sz="quarter" idx="12"/>
          </p:nvPr>
        </p:nvSpPr>
        <p:spPr/>
        <p:txBody>
          <a:bodyPr/>
          <a:lstStyle/>
          <a:p>
            <a:fld id="{5747D0AB-6ADA-4BBC-8F5B-C7EA5E5A0CE1}" type="slidenum">
              <a:rPr lang="en-US" smtClean="0"/>
              <a:t>7</a:t>
            </a:fld>
            <a:endParaRPr lang="en-US"/>
          </a:p>
        </p:txBody>
      </p:sp>
    </p:spTree>
    <p:extLst>
      <p:ext uri="{BB962C8B-B14F-4D97-AF65-F5344CB8AC3E}">
        <p14:creationId xmlns:p14="http://schemas.microsoft.com/office/powerpoint/2010/main" val="208675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p:cNvSpPr>
          <p:nvPr/>
        </p:nvSpPr>
        <p:spPr bwMode="auto">
          <a:xfrm>
            <a:off x="0" y="152400"/>
            <a:ext cx="9144000" cy="1045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1" charset="0"/>
                <a:cs typeface="Arial" charset="0"/>
              </a:defRPr>
            </a:lvl1pPr>
            <a:lvl2pPr marL="742950" indent="-285750" eaLnBrk="0" hangingPunct="0">
              <a:defRPr>
                <a:solidFill>
                  <a:schemeClr val="tx1"/>
                </a:solidFill>
                <a:latin typeface="Calibri" pitchFamily="1" charset="0"/>
                <a:cs typeface="Arial" charset="0"/>
              </a:defRPr>
            </a:lvl2pPr>
            <a:lvl3pPr marL="1143000" indent="-228600" eaLnBrk="0" hangingPunct="0">
              <a:defRPr>
                <a:solidFill>
                  <a:schemeClr val="tx1"/>
                </a:solidFill>
                <a:latin typeface="Calibri" pitchFamily="1" charset="0"/>
                <a:cs typeface="Arial" charset="0"/>
              </a:defRPr>
            </a:lvl3pPr>
            <a:lvl4pPr marL="1600200" indent="-228600" eaLnBrk="0" hangingPunct="0">
              <a:defRPr>
                <a:solidFill>
                  <a:schemeClr val="tx1"/>
                </a:solidFill>
                <a:latin typeface="Calibri" pitchFamily="1" charset="0"/>
                <a:cs typeface="Arial" charset="0"/>
              </a:defRPr>
            </a:lvl4pPr>
            <a:lvl5pPr marL="2057400" indent="-228600" eaLnBrk="0" hangingPunct="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pPr algn="ctr" eaLnBrk="1" hangingPunct="1"/>
            <a:r>
              <a:rPr lang="en-US" sz="3200" dirty="0">
                <a:latin typeface="Century Gothic" pitchFamily="34" charset="0"/>
              </a:rPr>
              <a:t>Phase 1&amp;2 Connect CA’s Major Water Transportation Routes</a:t>
            </a:r>
          </a:p>
        </p:txBody>
      </p:sp>
      <p:sp>
        <p:nvSpPr>
          <p:cNvPr id="2" name="Slide Number Placeholder 1"/>
          <p:cNvSpPr>
            <a:spLocks noGrp="1"/>
          </p:cNvSpPr>
          <p:nvPr>
            <p:ph type="sldNum" sz="quarter" idx="12"/>
          </p:nvPr>
        </p:nvSpPr>
        <p:spPr>
          <a:xfrm>
            <a:off x="6553200" y="6483352"/>
            <a:ext cx="2133600" cy="365125"/>
          </a:xfrm>
        </p:spPr>
        <p:txBody>
          <a:bodyPr/>
          <a:lstStyle/>
          <a:p>
            <a:fld id="{47A6BE3E-E4CF-40F5-89C4-00DF9773E6E2}" type="slidenum">
              <a:rPr lang="en-US" smtClean="0"/>
              <a:t>8</a:t>
            </a:fld>
            <a:endParaRPr lang="en-US" dirty="0"/>
          </a:p>
        </p:txBody>
      </p:sp>
      <p:pic>
        <p:nvPicPr>
          <p:cNvPr id="4" name="Picture 3">
            <a:extLst>
              <a:ext uri="{FF2B5EF4-FFF2-40B4-BE49-F238E27FC236}">
                <a16:creationId xmlns:a16="http://schemas.microsoft.com/office/drawing/2014/main" id="{BF2351BA-78D7-4BA3-A39B-016AA6D3F83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184222"/>
            <a:ext cx="9144000" cy="5486400"/>
          </a:xfrm>
          <a:prstGeom prst="rect">
            <a:avLst/>
          </a:prstGeom>
        </p:spPr>
      </p:pic>
      <p:cxnSp>
        <p:nvCxnSpPr>
          <p:cNvPr id="8" name="Straight Connector 7">
            <a:extLst>
              <a:ext uri="{FF2B5EF4-FFF2-40B4-BE49-F238E27FC236}">
                <a16:creationId xmlns:a16="http://schemas.microsoft.com/office/drawing/2014/main" id="{5195B350-3091-4672-8402-E556941CC8D7}"/>
              </a:ext>
            </a:extLst>
          </p:cNvPr>
          <p:cNvCxnSpPr/>
          <p:nvPr/>
        </p:nvCxnSpPr>
        <p:spPr>
          <a:xfrm flipH="1" flipV="1">
            <a:off x="439738" y="1188658"/>
            <a:ext cx="8229600" cy="9412"/>
          </a:xfrm>
          <a:prstGeom prst="line">
            <a:avLst/>
          </a:prstGeom>
          <a:ln w="25400" cap="flat" cmpd="sng" algn="ctr">
            <a:solidFill>
              <a:srgbClr val="006C31"/>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38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8"/>
          <p:cNvSpPr>
            <a:spLocks noChangeArrowheads="1"/>
          </p:cNvSpPr>
          <p:nvPr/>
        </p:nvSpPr>
        <p:spPr bwMode="auto">
          <a:xfrm>
            <a:off x="471488" y="687388"/>
            <a:ext cx="8393112" cy="381000"/>
          </a:xfrm>
          <a:prstGeom prst="rect">
            <a:avLst/>
          </a:prstGeom>
          <a:noFill/>
          <a:ln w="9525">
            <a:noFill/>
            <a:miter lim="800000"/>
            <a:headEnd/>
            <a:tailEnd/>
          </a:ln>
        </p:spPr>
        <p:txBody>
          <a:bodyPr>
            <a:prstTxWarp prst="textNoShape">
              <a:avLst/>
            </a:prstTxWarp>
          </a:bodyPr>
          <a:lstStyle/>
          <a:p>
            <a:pPr algn="ctr">
              <a:lnSpc>
                <a:spcPts val="2000"/>
              </a:lnSpc>
            </a:pPr>
            <a:br>
              <a:rPr lang="en-US" sz="2400" b="1" dirty="0">
                <a:latin typeface="Calibri" charset="0"/>
              </a:rPr>
            </a:br>
            <a:r>
              <a:rPr lang="en-US" sz="900" dirty="0">
                <a:latin typeface="Calibri" charset="0"/>
              </a:rPr>
              <a:t> </a:t>
            </a:r>
            <a:endParaRPr lang="en-US" sz="2000" b="1" dirty="0">
              <a:latin typeface="Calibri" charset="0"/>
            </a:endParaRPr>
          </a:p>
        </p:txBody>
      </p:sp>
      <p:cxnSp>
        <p:nvCxnSpPr>
          <p:cNvPr id="6" name="Straight Connector 5"/>
          <p:cNvCxnSpPr>
            <a:endCxn id="49154" idx="1"/>
          </p:cNvCxnSpPr>
          <p:nvPr/>
        </p:nvCxnSpPr>
        <p:spPr>
          <a:xfrm flipH="1">
            <a:off x="471488" y="877888"/>
            <a:ext cx="8170037" cy="0"/>
          </a:xfrm>
          <a:prstGeom prst="line">
            <a:avLst/>
          </a:prstGeom>
          <a:ln w="25400">
            <a:solidFill>
              <a:srgbClr val="006C31"/>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 name="Slide Number Placeholder 1"/>
          <p:cNvSpPr>
            <a:spLocks noGrp="1"/>
          </p:cNvSpPr>
          <p:nvPr>
            <p:ph type="sldNum" sz="quarter" idx="12"/>
          </p:nvPr>
        </p:nvSpPr>
        <p:spPr/>
        <p:txBody>
          <a:bodyPr/>
          <a:lstStyle/>
          <a:p>
            <a:fld id="{5747D0AB-6ADA-4BBC-8F5B-C7EA5E5A0CE1}" type="slidenum">
              <a:rPr lang="en-US" smtClean="0"/>
              <a:pPr/>
              <a:t>9</a:t>
            </a:fld>
            <a:endParaRPr lang="en-US"/>
          </a:p>
        </p:txBody>
      </p:sp>
      <p:sp>
        <p:nvSpPr>
          <p:cNvPr id="10" name="Subtitle 2"/>
          <p:cNvSpPr txBox="1">
            <a:spLocks/>
          </p:cNvSpPr>
          <p:nvPr/>
        </p:nvSpPr>
        <p:spPr>
          <a:xfrm>
            <a:off x="482600" y="1114108"/>
            <a:ext cx="8382000" cy="560736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n-US" sz="2900" b="1" u="sng" dirty="0">
                <a:latin typeface="Avenir Book"/>
                <a:cs typeface="Helvetica" panose="020B0604020202020204" pitchFamily="34" charset="0"/>
              </a:rPr>
              <a:t>Phase 1 build-out ~$250M, creates &amp; supports 3,100 jobs.</a:t>
            </a:r>
            <a:r>
              <a:rPr lang="en-US" sz="2900" b="1" u="sng" dirty="0">
                <a:cs typeface="Helvetica" panose="020B0604020202020204" pitchFamily="34" charset="0"/>
              </a:rPr>
              <a:t> </a:t>
            </a:r>
          </a:p>
          <a:p>
            <a:pPr marL="1196975" lvl="1" indent="-457200">
              <a:lnSpc>
                <a:spcPct val="120000"/>
              </a:lnSpc>
              <a:spcBef>
                <a:spcPts val="600"/>
              </a:spcBef>
              <a:spcAft>
                <a:spcPts val="600"/>
              </a:spcAft>
              <a:buFont typeface="Wingdings" panose="05000000000000000000" pitchFamily="2" charset="2"/>
              <a:buChar char="v"/>
            </a:pPr>
            <a:r>
              <a:rPr lang="en-US" sz="2900" dirty="0">
                <a:latin typeface="Avenir Book"/>
                <a:cs typeface="Arial" charset="0"/>
              </a:rPr>
              <a:t>Well field and power facilities</a:t>
            </a:r>
          </a:p>
          <a:p>
            <a:pPr marL="1196975" lvl="1" indent="-457200">
              <a:lnSpc>
                <a:spcPct val="120000"/>
              </a:lnSpc>
              <a:spcBef>
                <a:spcPts val="600"/>
              </a:spcBef>
              <a:spcAft>
                <a:spcPts val="600"/>
              </a:spcAft>
              <a:buFont typeface="Wingdings" panose="05000000000000000000" pitchFamily="2" charset="2"/>
              <a:buChar char="v"/>
            </a:pPr>
            <a:r>
              <a:rPr lang="en-US" sz="2900" dirty="0">
                <a:latin typeface="Avenir Book"/>
                <a:cs typeface="Arial" charset="0"/>
              </a:rPr>
              <a:t>Treatment facilities</a:t>
            </a:r>
          </a:p>
          <a:p>
            <a:pPr marL="1196975" lvl="1" indent="-457200">
              <a:lnSpc>
                <a:spcPct val="120000"/>
              </a:lnSpc>
              <a:spcBef>
                <a:spcPts val="600"/>
              </a:spcBef>
              <a:spcAft>
                <a:spcPts val="600"/>
              </a:spcAft>
              <a:buFont typeface="Wingdings" panose="05000000000000000000" pitchFamily="2" charset="2"/>
              <a:buChar char="v"/>
            </a:pPr>
            <a:r>
              <a:rPr lang="en-US" sz="2900" dirty="0">
                <a:latin typeface="Avenir Book"/>
                <a:cs typeface="Arial" charset="0"/>
              </a:rPr>
              <a:t>43-mile conveyance &amp;</a:t>
            </a:r>
            <a:br>
              <a:rPr lang="en-US" sz="2900" dirty="0">
                <a:latin typeface="Avenir Book"/>
                <a:cs typeface="Arial" charset="0"/>
              </a:rPr>
            </a:br>
            <a:r>
              <a:rPr lang="en-US" sz="2900" dirty="0">
                <a:latin typeface="Avenir Book"/>
                <a:cs typeface="Arial" charset="0"/>
              </a:rPr>
              <a:t> related RR improvements</a:t>
            </a:r>
          </a:p>
          <a:p>
            <a:pPr marL="1196975" lvl="1" indent="-457200">
              <a:lnSpc>
                <a:spcPct val="120000"/>
              </a:lnSpc>
              <a:spcBef>
                <a:spcPts val="600"/>
              </a:spcBef>
              <a:spcAft>
                <a:spcPts val="600"/>
              </a:spcAft>
              <a:buFont typeface="Wingdings" panose="05000000000000000000" pitchFamily="2" charset="2"/>
              <a:buChar char="v"/>
            </a:pPr>
            <a:r>
              <a:rPr lang="en-US" sz="2900" dirty="0">
                <a:latin typeface="Avenir Book"/>
                <a:cs typeface="Arial" charset="0"/>
              </a:rPr>
              <a:t>Aqueduct intertie</a:t>
            </a:r>
          </a:p>
          <a:p>
            <a:pPr marL="1196975" lvl="1" indent="-457200">
              <a:lnSpc>
                <a:spcPct val="120000"/>
              </a:lnSpc>
              <a:spcBef>
                <a:spcPts val="600"/>
              </a:spcBef>
              <a:spcAft>
                <a:spcPts val="600"/>
              </a:spcAft>
              <a:buFont typeface="Wingdings" panose="05000000000000000000" pitchFamily="2" charset="2"/>
              <a:buChar char="v"/>
            </a:pPr>
            <a:r>
              <a:rPr lang="en-US" sz="2900" dirty="0">
                <a:latin typeface="Avenir Book"/>
                <a:cs typeface="Arial" charset="0"/>
              </a:rPr>
              <a:t>Monitoring facilities</a:t>
            </a:r>
            <a:br>
              <a:rPr lang="en-US" sz="2900" dirty="0">
                <a:latin typeface="Avenir Book"/>
                <a:cs typeface="Arial" charset="0"/>
              </a:rPr>
            </a:br>
            <a:endParaRPr lang="en-US" sz="2900" dirty="0">
              <a:latin typeface="Avenir Book"/>
              <a:cs typeface="Arial" charset="0"/>
            </a:endParaRPr>
          </a:p>
          <a:p>
            <a:pPr>
              <a:buFont typeface="Courier New" panose="02070309020205020404" pitchFamily="49" charset="0"/>
              <a:buChar char="o"/>
            </a:pPr>
            <a:r>
              <a:rPr lang="en-US" sz="2900" b="1" u="sng" dirty="0">
                <a:latin typeface="Avenir Book"/>
                <a:cs typeface="Helvetica" panose="020B0604020202020204" pitchFamily="34" charset="0"/>
              </a:rPr>
              <a:t>Phase 2 (cost $TBD), creates and supports 2,900 jobs.</a:t>
            </a:r>
          </a:p>
          <a:p>
            <a:pPr marL="1196975" lvl="1" indent="-457200">
              <a:lnSpc>
                <a:spcPct val="120000"/>
              </a:lnSpc>
              <a:spcBef>
                <a:spcPts val="600"/>
              </a:spcBef>
              <a:spcAft>
                <a:spcPts val="600"/>
              </a:spcAft>
              <a:buFont typeface="Wingdings" panose="05000000000000000000" pitchFamily="2" charset="2"/>
              <a:buChar char="v"/>
            </a:pPr>
            <a:r>
              <a:rPr lang="en-US" sz="2900" dirty="0">
                <a:latin typeface="Avenir Book"/>
                <a:cs typeface="Arial" charset="0"/>
              </a:rPr>
              <a:t>Repurpose existing  30” Barstow-to-Cadiz pipeline to water conveyance.  Execute Option for 120 miles of pipeline Barstow to Wheeler Ridge. (Northern Pipe)</a:t>
            </a:r>
          </a:p>
          <a:p>
            <a:pPr marL="1196975" lvl="1" indent="-457200">
              <a:lnSpc>
                <a:spcPct val="120000"/>
              </a:lnSpc>
              <a:spcBef>
                <a:spcPts val="600"/>
              </a:spcBef>
              <a:spcAft>
                <a:spcPts val="600"/>
              </a:spcAft>
              <a:buFont typeface="Wingdings" panose="05000000000000000000" pitchFamily="2" charset="2"/>
              <a:buChar char="v"/>
            </a:pPr>
            <a:r>
              <a:rPr lang="en-US" sz="2900" dirty="0">
                <a:latin typeface="Avenir Book"/>
                <a:cs typeface="Arial" charset="0"/>
              </a:rPr>
              <a:t>Create recharge basins on Cadiz Property to receive and store imported water </a:t>
            </a:r>
          </a:p>
          <a:p>
            <a:pPr marL="1196975" lvl="1" indent="-457200">
              <a:lnSpc>
                <a:spcPct val="120000"/>
              </a:lnSpc>
              <a:spcBef>
                <a:spcPts val="600"/>
              </a:spcBef>
              <a:spcAft>
                <a:spcPts val="600"/>
              </a:spcAft>
              <a:buFont typeface="Wingdings" panose="05000000000000000000" pitchFamily="2" charset="2"/>
              <a:buChar char="v"/>
            </a:pPr>
            <a:r>
              <a:rPr lang="en-US" sz="2900" dirty="0">
                <a:latin typeface="Avenir Book"/>
                <a:cs typeface="Arial" charset="0"/>
              </a:rPr>
              <a:t>Build at least one additional pump station to import water from CRA and one for Northern Pipe.</a:t>
            </a:r>
          </a:p>
          <a:p>
            <a:endParaRPr lang="en-US" sz="2000" dirty="0">
              <a:solidFill>
                <a:schemeClr val="tx2">
                  <a:lumMod val="75000"/>
                </a:schemeClr>
              </a:solidFill>
              <a:latin typeface="Helvetica" panose="020B0604020202020204" pitchFamily="34" charset="0"/>
              <a:cs typeface="Helvetica" panose="020B0604020202020204" pitchFamily="34" charset="0"/>
            </a:endParaRPr>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val="0"/>
              </a:ext>
            </a:extLst>
          </a:blip>
          <a:srcRect l="4736" t="5034" r="3685" b="6928"/>
          <a:stretch/>
        </p:blipFill>
        <p:spPr>
          <a:xfrm>
            <a:off x="6129100" y="2119314"/>
            <a:ext cx="2735500" cy="1493520"/>
          </a:xfrm>
          <a:prstGeom prst="rect">
            <a:avLst/>
          </a:prstGeom>
          <a:ln w="12700">
            <a:solidFill>
              <a:schemeClr val="tx1">
                <a:lumMod val="50000"/>
                <a:lumOff val="50000"/>
              </a:schemeClr>
            </a:solidFill>
          </a:ln>
        </p:spPr>
      </p:pic>
      <p:sp>
        <p:nvSpPr>
          <p:cNvPr id="9" name="Title 1">
            <a:extLst>
              <a:ext uri="{FF2B5EF4-FFF2-40B4-BE49-F238E27FC236}">
                <a16:creationId xmlns:a16="http://schemas.microsoft.com/office/drawing/2014/main" id="{77E370D9-93E0-4900-BEA8-7FE59FBBD6B7}"/>
              </a:ext>
            </a:extLst>
          </p:cNvPr>
          <p:cNvSpPr txBox="1">
            <a:spLocks/>
          </p:cNvSpPr>
          <p:nvPr/>
        </p:nvSpPr>
        <p:spPr bwMode="auto">
          <a:xfrm>
            <a:off x="-15494" y="196057"/>
            <a:ext cx="9144000"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1" charset="0"/>
                <a:cs typeface="Arial" charset="0"/>
              </a:defRPr>
            </a:lvl1pPr>
            <a:lvl2pPr marL="742950" indent="-285750" eaLnBrk="0" hangingPunct="0">
              <a:defRPr>
                <a:solidFill>
                  <a:schemeClr val="tx1"/>
                </a:solidFill>
                <a:latin typeface="Calibri" pitchFamily="1" charset="0"/>
                <a:cs typeface="Arial" charset="0"/>
              </a:defRPr>
            </a:lvl2pPr>
            <a:lvl3pPr marL="1143000" indent="-228600" eaLnBrk="0" hangingPunct="0">
              <a:defRPr>
                <a:solidFill>
                  <a:schemeClr val="tx1"/>
                </a:solidFill>
                <a:latin typeface="Calibri" pitchFamily="1" charset="0"/>
                <a:cs typeface="Arial" charset="0"/>
              </a:defRPr>
            </a:lvl3pPr>
            <a:lvl4pPr marL="1600200" indent="-228600" eaLnBrk="0" hangingPunct="0">
              <a:defRPr>
                <a:solidFill>
                  <a:schemeClr val="tx1"/>
                </a:solidFill>
                <a:latin typeface="Calibri" pitchFamily="1" charset="0"/>
                <a:cs typeface="Arial" charset="0"/>
              </a:defRPr>
            </a:lvl4pPr>
            <a:lvl5pPr marL="2057400" indent="-228600" eaLnBrk="0" hangingPunct="0">
              <a:defRPr>
                <a:solidFill>
                  <a:schemeClr val="tx1"/>
                </a:solidFill>
                <a:latin typeface="Calibri" pitchFamily="1" charset="0"/>
                <a:cs typeface="Arial" charset="0"/>
              </a:defRPr>
            </a:lvl5pPr>
            <a:lvl6pPr marL="2514600" indent="-228600" eaLnBrk="0" fontAlgn="base" hangingPunct="0">
              <a:spcBef>
                <a:spcPct val="0"/>
              </a:spcBef>
              <a:spcAft>
                <a:spcPct val="0"/>
              </a:spcAft>
              <a:defRPr>
                <a:solidFill>
                  <a:schemeClr val="tx1"/>
                </a:solidFill>
                <a:latin typeface="Calibri" pitchFamily="1" charset="0"/>
                <a:cs typeface="Arial" charset="0"/>
              </a:defRPr>
            </a:lvl6pPr>
            <a:lvl7pPr marL="2971800" indent="-228600" eaLnBrk="0" fontAlgn="base" hangingPunct="0">
              <a:spcBef>
                <a:spcPct val="0"/>
              </a:spcBef>
              <a:spcAft>
                <a:spcPct val="0"/>
              </a:spcAft>
              <a:defRPr>
                <a:solidFill>
                  <a:schemeClr val="tx1"/>
                </a:solidFill>
                <a:latin typeface="Calibri" pitchFamily="1" charset="0"/>
                <a:cs typeface="Arial" charset="0"/>
              </a:defRPr>
            </a:lvl7pPr>
            <a:lvl8pPr marL="3429000" indent="-228600" eaLnBrk="0" fontAlgn="base" hangingPunct="0">
              <a:spcBef>
                <a:spcPct val="0"/>
              </a:spcBef>
              <a:spcAft>
                <a:spcPct val="0"/>
              </a:spcAft>
              <a:defRPr>
                <a:solidFill>
                  <a:schemeClr val="tx1"/>
                </a:solidFill>
                <a:latin typeface="Calibri" pitchFamily="1" charset="0"/>
                <a:cs typeface="Arial" charset="0"/>
              </a:defRPr>
            </a:lvl8pPr>
            <a:lvl9pPr marL="3886200" indent="-228600" eaLnBrk="0" fontAlgn="base" hangingPunct="0">
              <a:spcBef>
                <a:spcPct val="0"/>
              </a:spcBef>
              <a:spcAft>
                <a:spcPct val="0"/>
              </a:spcAft>
              <a:defRPr>
                <a:solidFill>
                  <a:schemeClr val="tx1"/>
                </a:solidFill>
                <a:latin typeface="Calibri" pitchFamily="1" charset="0"/>
                <a:cs typeface="Arial" charset="0"/>
              </a:defRPr>
            </a:lvl9pPr>
          </a:lstStyle>
          <a:p>
            <a:pPr algn="ctr" eaLnBrk="1" hangingPunct="1"/>
            <a:r>
              <a:rPr lang="en-US" sz="3200" dirty="0">
                <a:latin typeface="Century Gothic" pitchFamily="34" charset="0"/>
              </a:rPr>
              <a:t>Facilities, Costs &amp; Construction</a:t>
            </a:r>
          </a:p>
        </p:txBody>
      </p:sp>
    </p:spTree>
    <p:extLst>
      <p:ext uri="{BB962C8B-B14F-4D97-AF65-F5344CB8AC3E}">
        <p14:creationId xmlns:p14="http://schemas.microsoft.com/office/powerpoint/2010/main" val="1978933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6417</TotalTime>
  <Words>697</Words>
  <Application>Microsoft Office PowerPoint</Application>
  <PresentationFormat>On-screen Show (4:3)</PresentationFormat>
  <Paragraphs>146</Paragraphs>
  <Slides>15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ＭＳ Ｐゴシック</vt:lpstr>
      <vt:lpstr>Arial</vt:lpstr>
      <vt:lpstr>Arial Narrow</vt:lpstr>
      <vt:lpstr>Avenir Book</vt:lpstr>
      <vt:lpstr>Calibri</vt:lpstr>
      <vt:lpstr>Century Gothic</vt:lpstr>
      <vt:lpstr>Courier New</vt:lpstr>
      <vt:lpstr>Helvetica</vt:lpstr>
      <vt:lpstr>HiraMinProN-W3</vt:lpstr>
      <vt:lpstr>Wingdings</vt:lpstr>
      <vt:lpstr>ZapfDingbatsITC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Degener</dc:creator>
  <cp:lastModifiedBy>Courtney Degener</cp:lastModifiedBy>
  <cp:revision>60</cp:revision>
  <dcterms:modified xsi:type="dcterms:W3CDTF">2018-05-23T20:21:12Z</dcterms:modified>
</cp:coreProperties>
</file>